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2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A98D2-973F-46AA-B88E-5E3793EF9FF4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5E56-005B-4A9B-9D85-A37F8B876D7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8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3DC78-08EF-4C64-93DA-7F2355F1C60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2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7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1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8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7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5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4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2B77-AFA9-4CC0-8437-77627B8841EF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D278-6779-437E-9A92-A15085CBDE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0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62198"/>
            <a:ext cx="10127227" cy="23876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Tree Automata for Reasoning in Databases and Artificial Intelligence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5303" y="3602038"/>
            <a:ext cx="11159613" cy="16557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Pierre Bourhis </a:t>
            </a:r>
          </a:p>
          <a:p>
            <a:r>
              <a:rPr lang="fr-FR" dirty="0" smtClean="0"/>
              <a:t> CNRS </a:t>
            </a:r>
            <a:r>
              <a:rPr lang="fr-FR" dirty="0" err="1" smtClean="0"/>
              <a:t>CRIStAL</a:t>
            </a:r>
            <a:r>
              <a:rPr lang="fr-FR" dirty="0" smtClean="0"/>
              <a:t>, Equipe LINKS</a:t>
            </a:r>
          </a:p>
          <a:p>
            <a:r>
              <a:rPr lang="fr-FR" dirty="0" smtClean="0"/>
              <a:t>Joint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M.Benedikt</a:t>
            </a:r>
            <a:r>
              <a:rPr lang="fr-FR" dirty="0" smtClean="0"/>
              <a:t>, </a:t>
            </a:r>
            <a:r>
              <a:rPr lang="fr-FR" dirty="0" err="1" smtClean="0"/>
              <a:t>M.Krötzsch</a:t>
            </a:r>
            <a:r>
              <a:rPr lang="fr-FR" dirty="0" smtClean="0"/>
              <a:t>, S. Rudolph, P. Senellart, M. Van Den Boom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22" y="5809291"/>
            <a:ext cx="702265" cy="6085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98" y="102294"/>
            <a:ext cx="3919404" cy="13044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4" y="5707359"/>
            <a:ext cx="1555996" cy="812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279" y="5836187"/>
            <a:ext cx="1961870" cy="6398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341" y="5807068"/>
            <a:ext cx="1676525" cy="6484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6993" y="5765605"/>
            <a:ext cx="811814" cy="7314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58" y="5744324"/>
            <a:ext cx="1783743" cy="651066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E8C-8FC3-4D18-9036-5D0822A9A7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0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de </a:t>
            </a:r>
            <a:r>
              <a:rPr lang="en-GB" dirty="0" err="1" smtClean="0"/>
              <a:t>Datalog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Difficulty: </a:t>
            </a:r>
            <a:r>
              <a:rPr lang="en-GB" dirty="0" smtClean="0"/>
              <a:t>No notion of static plans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Rewriting </a:t>
            </a:r>
            <a:r>
              <a:rPr lang="en-GB" dirty="0" smtClean="0"/>
              <a:t>for deriving only useful facts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Minimisation : </a:t>
            </a:r>
            <a:r>
              <a:rPr lang="en-GB" dirty="0" smtClean="0"/>
              <a:t>Removing unnecessary rules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Inclusion of </a:t>
            </a:r>
            <a:r>
              <a:rPr lang="en-GB" dirty="0" err="1" smtClean="0"/>
              <a:t>Datalog</a:t>
            </a:r>
            <a:r>
              <a:rPr lang="en-GB" dirty="0" smtClean="0"/>
              <a:t> programs is undecidable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Inclusion is decidable for sublanguages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Rewriting in FO is undecidable for </a:t>
            </a:r>
            <a:r>
              <a:rPr lang="en-GB" dirty="0" err="1" smtClean="0"/>
              <a:t>Datalog</a:t>
            </a:r>
            <a:r>
              <a:rPr lang="en-GB" dirty="0" smtClean="0"/>
              <a:t> but decidable for sublanguages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for </a:t>
            </a:r>
            <a:r>
              <a:rPr lang="en-GB" dirty="0" err="1" smtClean="0"/>
              <a:t>Datalog</a:t>
            </a:r>
            <a:r>
              <a:rPr lang="en-GB" dirty="0" smtClean="0"/>
              <a:t> program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611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Classical Sublanguages: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0070C0"/>
                </a:solidFill>
              </a:rPr>
              <a:t>Monadic </a:t>
            </a:r>
            <a:r>
              <a:rPr lang="en-GB" dirty="0" err="1" smtClean="0">
                <a:solidFill>
                  <a:srgbClr val="0070C0"/>
                </a:solidFill>
              </a:rPr>
              <a:t>Datalog</a:t>
            </a:r>
            <a:r>
              <a:rPr lang="en-GB" dirty="0" smtClean="0"/>
              <a:t>: only unary intentional relations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0070C0"/>
                </a:solidFill>
              </a:rPr>
              <a:t>frontier Guarded </a:t>
            </a:r>
            <a:r>
              <a:rPr lang="en-GB" dirty="0" err="1" smtClean="0">
                <a:solidFill>
                  <a:srgbClr val="0070C0"/>
                </a:solidFill>
              </a:rPr>
              <a:t>Datalog</a:t>
            </a:r>
            <a:r>
              <a:rPr lang="en-GB" dirty="0" smtClean="0"/>
              <a:t>: all the variables in the head atom appear 	in 				          </a:t>
            </a:r>
            <a:r>
              <a:rPr lang="en-GB" b="1" dirty="0" smtClean="0"/>
              <a:t>one</a:t>
            </a:r>
            <a:r>
              <a:rPr lang="en-GB" dirty="0" smtClean="0"/>
              <a:t> atom in the body</a:t>
            </a:r>
          </a:p>
          <a:p>
            <a:pPr marL="0" indent="0">
              <a:buNone/>
            </a:pPr>
            <a:r>
              <a:rPr lang="en-GB" dirty="0" smtClean="0"/>
              <a:t>			</a:t>
            </a:r>
            <a:r>
              <a:rPr lang="en-GB" dirty="0" err="1" smtClean="0">
                <a:solidFill>
                  <a:srgbClr val="00B050"/>
                </a:solidFill>
              </a:rPr>
              <a:t>VSubclass</a:t>
            </a:r>
            <a:r>
              <a:rPr lang="en-GB" dirty="0" smtClean="0">
                <a:solidFill>
                  <a:srgbClr val="00B050"/>
                </a:solidFill>
              </a:rPr>
              <a:t>(</a:t>
            </a:r>
            <a:r>
              <a:rPr lang="en-GB" dirty="0" err="1" smtClean="0">
                <a:solidFill>
                  <a:srgbClr val="00B050"/>
                </a:solidFill>
              </a:rPr>
              <a:t>x,z</a:t>
            </a:r>
            <a:r>
              <a:rPr lang="en-GB" dirty="0">
                <a:solidFill>
                  <a:srgbClr val="00B050"/>
                </a:solidFill>
              </a:rPr>
              <a:t>) :- Subclass(</a:t>
            </a:r>
            <a:r>
              <a:rPr lang="en-GB" dirty="0" err="1">
                <a:solidFill>
                  <a:srgbClr val="00B050"/>
                </a:solidFill>
              </a:rPr>
              <a:t>x,z</a:t>
            </a:r>
            <a:r>
              <a:rPr lang="en-GB" dirty="0">
                <a:solidFill>
                  <a:srgbClr val="00B050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err="1"/>
              <a:t>VSubclass</a:t>
            </a:r>
            <a:r>
              <a:rPr lang="en-GB" dirty="0"/>
              <a:t>(</a:t>
            </a:r>
            <a:r>
              <a:rPr lang="en-GB" dirty="0" err="1"/>
              <a:t>x,z</a:t>
            </a:r>
            <a:r>
              <a:rPr lang="en-GB" dirty="0"/>
              <a:t>) : </a:t>
            </a:r>
            <a:r>
              <a:rPr lang="en-GB" dirty="0" err="1"/>
              <a:t>VSubclass</a:t>
            </a:r>
            <a:r>
              <a:rPr lang="en-GB" dirty="0"/>
              <a:t>(</a:t>
            </a:r>
            <a:r>
              <a:rPr lang="en-GB" dirty="0" err="1"/>
              <a:t>x,y</a:t>
            </a:r>
            <a:r>
              <a:rPr lang="en-GB" dirty="0"/>
              <a:t>), </a:t>
            </a:r>
            <a:r>
              <a:rPr lang="en-GB" dirty="0" err="1"/>
              <a:t>Vsubclass</a:t>
            </a:r>
            <a:r>
              <a:rPr lang="en-GB" dirty="0"/>
              <a:t>(</a:t>
            </a:r>
            <a:r>
              <a:rPr lang="en-GB" dirty="0" err="1"/>
              <a:t>y,z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Monadic </a:t>
            </a:r>
            <a:r>
              <a:rPr lang="en-GB" dirty="0" err="1" smtClean="0"/>
              <a:t>Datalog</a:t>
            </a:r>
            <a:r>
              <a:rPr lang="en-GB" dirty="0" smtClean="0"/>
              <a:t> Containment and FO </a:t>
            </a:r>
            <a:r>
              <a:rPr lang="en-GB" dirty="0" err="1" smtClean="0"/>
              <a:t>Rewritability</a:t>
            </a:r>
            <a:r>
              <a:rPr lang="en-GB" dirty="0" smtClean="0"/>
              <a:t> is 2EXPTIME-C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[</a:t>
            </a:r>
            <a:r>
              <a:rPr lang="en-GB" dirty="0" err="1" smtClean="0"/>
              <a:t>Cosmadakis</a:t>
            </a:r>
            <a:r>
              <a:rPr lang="en-GB" dirty="0" smtClean="0"/>
              <a:t> &amp; al 1988, Benedikt &amp; al 2012]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Guarded </a:t>
            </a:r>
            <a:r>
              <a:rPr lang="en-GB" dirty="0" err="1" smtClean="0"/>
              <a:t>Datalog</a:t>
            </a:r>
            <a:r>
              <a:rPr lang="en-GB" dirty="0" smtClean="0"/>
              <a:t> Containment and FO </a:t>
            </a:r>
            <a:r>
              <a:rPr lang="en-GB" dirty="0" err="1" smtClean="0"/>
              <a:t>Rewritability</a:t>
            </a:r>
            <a:r>
              <a:rPr lang="en-GB" dirty="0" smtClean="0"/>
              <a:t> is 2EXPTIME-C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[Barany &amp; al 2012]</a:t>
            </a:r>
            <a:endParaRPr lang="en-GB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739922" y="3869177"/>
            <a:ext cx="6054122" cy="254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Datalog</a:t>
            </a:r>
            <a:r>
              <a:rPr lang="en-GB" dirty="0" smtClean="0"/>
              <a:t> and Path Properties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13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A path property can be expressed by a monadic </a:t>
                </a:r>
                <a:r>
                  <a:rPr lang="en-GB" dirty="0" err="1" smtClean="0"/>
                  <a:t>Datalog</a:t>
                </a:r>
                <a:r>
                  <a:rPr lang="en-GB" dirty="0" smtClean="0"/>
                  <a:t> program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A conjunction of path property (C2RPQ) cannot be expressed by a monadic </a:t>
                </a:r>
                <a:r>
                  <a:rPr lang="en-GB" dirty="0" err="1" smtClean="0"/>
                  <a:t>Datalog</a:t>
                </a:r>
                <a:r>
                  <a:rPr lang="en-GB" dirty="0" smtClean="0"/>
                  <a:t> program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nary>
                      <m:naryPr>
                        <m:chr m:val="⋀"/>
                        <m:subHide m:val="on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𝑅𝐸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r>
                  <a:rPr lang="en-GB" dirty="0" smtClean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C2RPQ containment is EXPSPACE-C [</a:t>
                </a:r>
                <a:r>
                  <a:rPr lang="en-GB" dirty="0" err="1" smtClean="0"/>
                  <a:t>Calvanese</a:t>
                </a:r>
                <a:r>
                  <a:rPr lang="en-GB" dirty="0"/>
                  <a:t> </a:t>
                </a:r>
                <a:r>
                  <a:rPr lang="en-GB" dirty="0" smtClean="0"/>
                  <a:t>&amp; al 2000]</a:t>
                </a:r>
              </a:p>
              <a:p>
                <a:pPr marL="0" indent="0">
                  <a:buNone/>
                </a:pPr>
                <a:r>
                  <a:rPr lang="en-GB" dirty="0" smtClean="0"/>
                  <a:t>Enormous works around C2RPQ : Keynote of </a:t>
                </a:r>
                <a:r>
                  <a:rPr lang="en-GB" dirty="0" err="1" smtClean="0"/>
                  <a:t>Vardi</a:t>
                </a:r>
                <a:r>
                  <a:rPr lang="en-GB" dirty="0" smtClean="0"/>
                  <a:t> at PODS 2016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1350"/>
                <a:ext cx="10515600" cy="4351338"/>
              </a:xfrm>
              <a:blipFill rotWithShape="0">
                <a:blip r:embed="rId2"/>
                <a:stretch>
                  <a:fillRect l="-1217" t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Generalisation of Monadic/Guarded </a:t>
            </a:r>
            <a:r>
              <a:rPr lang="en-GB" dirty="0" err="1" smtClean="0"/>
              <a:t>Datalog</a:t>
            </a:r>
            <a:r>
              <a:rPr lang="en-GB" dirty="0" smtClean="0"/>
              <a:t>: MQ/ GQ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Adding a set of global variables </a:t>
            </a:r>
            <a:r>
              <a:rPr lang="el-GR" dirty="0" smtClean="0"/>
              <a:t>α</a:t>
            </a:r>
            <a:r>
              <a:rPr lang="fr-FR" dirty="0" smtClean="0"/>
              <a:t>, </a:t>
            </a:r>
            <a:r>
              <a:rPr lang="el-GR" dirty="0" smtClean="0"/>
              <a:t>β</a:t>
            </a:r>
            <a:r>
              <a:rPr lang="fr-FR" dirty="0" smtClean="0"/>
              <a:t> … to the </a:t>
            </a:r>
            <a:r>
              <a:rPr lang="fr-FR" dirty="0" err="1" smtClean="0"/>
              <a:t>rules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Evaluation: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Assign</a:t>
            </a:r>
            <a:r>
              <a:rPr lang="fr-FR" dirty="0" smtClean="0"/>
              <a:t> a value to </a:t>
            </a:r>
            <a:r>
              <a:rPr lang="fr-FR" dirty="0" err="1" smtClean="0"/>
              <a:t>each</a:t>
            </a:r>
            <a:r>
              <a:rPr lang="fr-FR" dirty="0" smtClean="0"/>
              <a:t> global variable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Rewrite the program by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assignment</a:t>
            </a:r>
            <a:endParaRPr lang="fr-FR" dirty="0" smtClean="0"/>
          </a:p>
          <a:p>
            <a:pPr marL="971550" lvl="1" indent="-514350">
              <a:buFont typeface="+mj-lt"/>
              <a:buAutoNum type="arabicPeriod"/>
            </a:pPr>
            <a:r>
              <a:rPr lang="fr-FR" dirty="0" err="1" smtClean="0"/>
              <a:t>Evaluate</a:t>
            </a:r>
            <a:r>
              <a:rPr lang="fr-FR" dirty="0" smtClean="0"/>
              <a:t> </a:t>
            </a:r>
            <a:r>
              <a:rPr lang="fr-FR" dirty="0" err="1" smtClean="0"/>
              <a:t>classically</a:t>
            </a:r>
            <a:r>
              <a:rPr lang="fr-FR" dirty="0" smtClean="0"/>
              <a:t> the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Datalog</a:t>
            </a:r>
            <a:r>
              <a:rPr lang="fr-FR" dirty="0" smtClean="0"/>
              <a:t> program</a:t>
            </a:r>
          </a:p>
          <a:p>
            <a:pPr marL="971550" lvl="1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MQ,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equivalent</a:t>
            </a:r>
            <a:r>
              <a:rPr lang="fr-FR" dirty="0" smtClean="0"/>
              <a:t> </a:t>
            </a:r>
            <a:r>
              <a:rPr lang="fr-FR" dirty="0" err="1" smtClean="0"/>
              <a:t>Datalog</a:t>
            </a:r>
            <a:r>
              <a:rPr lang="fr-FR" dirty="0" smtClean="0"/>
              <a:t> program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8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𝐵𝐸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dirty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</m:e>
                        <m:sup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fr-FR" b="0" dirty="0" smtClean="0"/>
              </a:p>
              <a:p>
                <a:pPr marL="0" indent="0">
                  <a:buNone/>
                </a:pPr>
                <a:r>
                  <a:rPr lang="fr-FR" b="0" dirty="0" smtClean="0"/>
                  <a:t>Global variables : </a:t>
                </a:r>
                <a:r>
                  <a:rPr lang="el-GR" b="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α</a:t>
                </a:r>
                <a:r>
                  <a:rPr lang="fr-FR" dirty="0" smtClean="0"/>
                  <a:t>,</a:t>
                </a:r>
                <a:r>
                  <a:rPr lang="el-GR" b="0" dirty="0" smtClean="0">
                    <a:solidFill>
                      <a:srgbClr val="FF0066"/>
                    </a:solidFill>
                  </a:rPr>
                  <a:t>β</a:t>
                </a:r>
                <a:r>
                  <a:rPr lang="fr-FR" b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Program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q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1(x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r>
                  <a:rPr lang="en-GB" dirty="0"/>
                  <a:t> :- </a:t>
                </a:r>
                <a:r>
                  <a:rPr lang="en-GB" dirty="0" smtClean="0"/>
                  <a:t>O(</a:t>
                </a:r>
                <a:r>
                  <a:rPr lang="el-GR" dirty="0" smtClean="0"/>
                  <a:t>α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q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2(x</a:t>
                </a:r>
                <a:r>
                  <a:rPr lang="en-GB" dirty="0">
                    <a:solidFill>
                      <a:srgbClr val="7030A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q1(y</a:t>
                </a:r>
                <a:r>
                  <a:rPr lang="en-GB" dirty="0"/>
                  <a:t>), RE(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q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q2(y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q3(y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q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4(x) </a:t>
                </a:r>
                <a:r>
                  <a:rPr lang="en-GB" dirty="0" smtClean="0"/>
                  <a:t>:- q2(x)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q</a:t>
                </a: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4(x) </a:t>
                </a:r>
                <a:r>
                  <a:rPr lang="en-GB" dirty="0" smtClean="0"/>
                  <a:t>:- q4(y), RE(</a:t>
                </a:r>
                <a:r>
                  <a:rPr lang="en-GB" dirty="0" err="1" smtClean="0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Query: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fr-FR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rganigramme : Connecteur 42"/>
          <p:cNvSpPr/>
          <p:nvPr/>
        </p:nvSpPr>
        <p:spPr>
          <a:xfrm>
            <a:off x="8695583" y="2517819"/>
            <a:ext cx="504000" cy="504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rganigramme : Connecteur 41"/>
          <p:cNvSpPr/>
          <p:nvPr/>
        </p:nvSpPr>
        <p:spPr>
          <a:xfrm>
            <a:off x="9292941" y="3867515"/>
            <a:ext cx="756000" cy="720000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9" name="Organigramme : Connecteur 38"/>
          <p:cNvSpPr/>
          <p:nvPr/>
        </p:nvSpPr>
        <p:spPr>
          <a:xfrm>
            <a:off x="8703035" y="2530374"/>
            <a:ext cx="504000" cy="504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rganigramme : Connecteur 37"/>
          <p:cNvSpPr/>
          <p:nvPr/>
        </p:nvSpPr>
        <p:spPr>
          <a:xfrm>
            <a:off x="8692053" y="3235319"/>
            <a:ext cx="504000" cy="504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rganigramme : Connecteur 34"/>
          <p:cNvSpPr/>
          <p:nvPr/>
        </p:nvSpPr>
        <p:spPr>
          <a:xfrm>
            <a:off x="7849373" y="2414100"/>
            <a:ext cx="756000" cy="720000"/>
          </a:xfrm>
          <a:prstGeom prst="flowChartConnector">
            <a:avLst/>
          </a:prstGeom>
          <a:solidFill>
            <a:srgbClr val="FF0066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rganigramme : Connecteur 32"/>
          <p:cNvSpPr/>
          <p:nvPr/>
        </p:nvSpPr>
        <p:spPr>
          <a:xfrm>
            <a:off x="8695583" y="3981127"/>
            <a:ext cx="504000" cy="504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the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48375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Global variables : </a:t>
                </a:r>
                <a:r>
                  <a:rPr lang="el-GR" dirty="0" smtClean="0">
                    <a:solidFill>
                      <a:srgbClr val="FF0066"/>
                    </a:solidFill>
                  </a:rPr>
                  <a:t>α</a:t>
                </a:r>
                <a:r>
                  <a:rPr lang="fr-FR" dirty="0" smtClean="0"/>
                  <a:t>,</a:t>
                </a:r>
                <a:r>
                  <a:rPr lang="el-GR" dirty="0">
                    <a:solidFill>
                      <a:schemeClr val="accent1">
                        <a:lumMod val="50000"/>
                      </a:schemeClr>
                    </a:solidFill>
                  </a:rPr>
                  <a:t>β</a:t>
                </a: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Program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q</a:t>
                </a: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1(x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r>
                  <a:rPr lang="en-GB" dirty="0"/>
                  <a:t> :- O(</a:t>
                </a:r>
                <a:r>
                  <a:rPr lang="el-GR" dirty="0"/>
                  <a:t>α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q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2(x</a:t>
                </a:r>
                <a:r>
                  <a:rPr lang="en-GB" dirty="0">
                    <a:solidFill>
                      <a:srgbClr val="7030A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q1(y</a:t>
                </a:r>
                <a:r>
                  <a:rPr lang="en-GB" dirty="0"/>
                  <a:t>), RE(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q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q2(y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q3(y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q4(x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q1(x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q4(x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q4(y</a:t>
                </a:r>
                <a:r>
                  <a:rPr lang="en-GB" dirty="0"/>
                  <a:t>), RE(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Query: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∃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dirty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fr-FR" dirty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fr-F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48375" cy="4351338"/>
              </a:xfrm>
              <a:blipFill rotWithShape="0">
                <a:blip r:embed="rId2"/>
                <a:stretch>
                  <a:fillRect l="-1815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rganigramme : Connecteur 3"/>
          <p:cNvSpPr/>
          <p:nvPr/>
        </p:nvSpPr>
        <p:spPr>
          <a:xfrm>
            <a:off x="9412264" y="3968721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9412264" y="3236720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9412264" y="2525309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7978513" y="2525309"/>
            <a:ext cx="504000" cy="504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8053533" y="2609150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Organigramme : Connecteur 9"/>
          <p:cNvSpPr/>
          <p:nvPr/>
        </p:nvSpPr>
        <p:spPr>
          <a:xfrm>
            <a:off x="9493961" y="2605611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Organigramme : Connecteur 10"/>
          <p:cNvSpPr/>
          <p:nvPr/>
        </p:nvSpPr>
        <p:spPr>
          <a:xfrm>
            <a:off x="8053540" y="330682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9493965" y="331173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3" name="Organigramme : Connecteur 12"/>
          <p:cNvSpPr/>
          <p:nvPr/>
        </p:nvSpPr>
        <p:spPr>
          <a:xfrm>
            <a:off x="8053539" y="404713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5" name="Organigramme : Connecteur 14"/>
          <p:cNvSpPr/>
          <p:nvPr/>
        </p:nvSpPr>
        <p:spPr>
          <a:xfrm>
            <a:off x="8782357" y="260417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Organigramme : Connecteur 15"/>
          <p:cNvSpPr/>
          <p:nvPr/>
        </p:nvSpPr>
        <p:spPr>
          <a:xfrm>
            <a:off x="8773751" y="330682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7" name="Organigramme : Connecteur 16"/>
          <p:cNvSpPr/>
          <p:nvPr/>
        </p:nvSpPr>
        <p:spPr>
          <a:xfrm>
            <a:off x="8773751" y="404713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424709" y="2780827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127712" y="2785636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9136318" y="4220721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9" idx="4"/>
            <a:endCxn id="11" idx="0"/>
          </p:cNvCxnSpPr>
          <p:nvPr/>
        </p:nvCxnSpPr>
        <p:spPr>
          <a:xfrm>
            <a:off x="8230514" y="2963111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5" idx="4"/>
          </p:cNvCxnSpPr>
          <p:nvPr/>
        </p:nvCxnSpPr>
        <p:spPr>
          <a:xfrm flipH="1">
            <a:off x="8949491" y="2958139"/>
            <a:ext cx="9847" cy="36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0" idx="4"/>
          </p:cNvCxnSpPr>
          <p:nvPr/>
        </p:nvCxnSpPr>
        <p:spPr>
          <a:xfrm flipH="1">
            <a:off x="9669706" y="2959572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3" idx="0"/>
          </p:cNvCxnSpPr>
          <p:nvPr/>
        </p:nvCxnSpPr>
        <p:spPr>
          <a:xfrm>
            <a:off x="8230520" y="3670477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6" idx="4"/>
          </p:cNvCxnSpPr>
          <p:nvPr/>
        </p:nvCxnSpPr>
        <p:spPr>
          <a:xfrm flipH="1">
            <a:off x="8950116" y="3660785"/>
            <a:ext cx="616" cy="386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rganigramme : Connecteur 43"/>
          <p:cNvSpPr/>
          <p:nvPr/>
        </p:nvSpPr>
        <p:spPr>
          <a:xfrm>
            <a:off x="9418941" y="3954645"/>
            <a:ext cx="504000" cy="504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Connecteur droit avec flèche 28"/>
          <p:cNvCxnSpPr>
            <a:stCxn id="12" idx="4"/>
          </p:cNvCxnSpPr>
          <p:nvPr/>
        </p:nvCxnSpPr>
        <p:spPr>
          <a:xfrm flipH="1">
            <a:off x="9669710" y="3665700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rganigramme : Connecteur 13"/>
          <p:cNvSpPr/>
          <p:nvPr/>
        </p:nvSpPr>
        <p:spPr>
          <a:xfrm>
            <a:off x="9493964" y="4047138"/>
            <a:ext cx="353961" cy="3539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625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39" grpId="0" animBg="1"/>
      <p:bldP spid="38" grpId="0" animBg="1"/>
      <p:bldP spid="35" grpId="0" animBg="1"/>
      <p:bldP spid="33" grpId="0" animBg="1"/>
      <p:bldP spid="4" grpId="0" animBg="1"/>
      <p:bldP spid="5" grpId="0" animBg="1"/>
      <p:bldP spid="6" grpId="0" animBg="1"/>
      <p:bldP spid="8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of MQ/GQ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64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Inclusion of </a:t>
            </a:r>
            <a:r>
              <a:rPr lang="en-GB" dirty="0" err="1" smtClean="0"/>
              <a:t>Datalog</a:t>
            </a:r>
            <a:r>
              <a:rPr lang="en-GB" dirty="0" smtClean="0"/>
              <a:t> in GQ is 3Exptime-C [Bourhis &amp; al 2015]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Rewritability</a:t>
            </a:r>
            <a:r>
              <a:rPr lang="en-GB" dirty="0" smtClean="0"/>
              <a:t> of GQ in FO is decidable [Benedikt &amp; al 2016]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Generalization of k-nested GQ : the output of GQ is used as a relation in another GQ.</a:t>
            </a:r>
          </a:p>
          <a:p>
            <a:pPr marL="0" indent="0">
              <a:buNone/>
            </a:pPr>
            <a:r>
              <a:rPr lang="en-GB" dirty="0"/>
              <a:t>Inclusion of </a:t>
            </a:r>
            <a:r>
              <a:rPr lang="en-GB" dirty="0" err="1"/>
              <a:t>Datalog</a:t>
            </a:r>
            <a:r>
              <a:rPr lang="en-GB" dirty="0"/>
              <a:t> in </a:t>
            </a:r>
            <a:r>
              <a:rPr lang="en-GB" dirty="0" smtClean="0"/>
              <a:t>is k+2 </a:t>
            </a:r>
            <a:r>
              <a:rPr lang="en-GB" dirty="0" err="1" smtClean="0"/>
              <a:t>Exptime</a:t>
            </a:r>
            <a:r>
              <a:rPr lang="en-GB" dirty="0" smtClean="0"/>
              <a:t>-complete </a:t>
            </a:r>
            <a:r>
              <a:rPr lang="en-GB" dirty="0"/>
              <a:t>[Bourhis &amp; al 2015</a:t>
            </a:r>
            <a:r>
              <a:rPr lang="en-GB" dirty="0" smtClean="0"/>
              <a:t>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Rewritability</a:t>
            </a:r>
            <a:r>
              <a:rPr lang="en-GB" dirty="0"/>
              <a:t> </a:t>
            </a:r>
            <a:r>
              <a:rPr lang="en-GB" dirty="0" smtClean="0"/>
              <a:t>of </a:t>
            </a:r>
            <a:r>
              <a:rPr lang="en-GB" dirty="0" err="1"/>
              <a:t>GQ</a:t>
            </a:r>
            <a:r>
              <a:rPr lang="en-GB" baseline="30000" dirty="0" err="1"/>
              <a:t>k</a:t>
            </a:r>
            <a:r>
              <a:rPr lang="en-GB" dirty="0" smtClean="0"/>
              <a:t> </a:t>
            </a:r>
            <a:r>
              <a:rPr lang="en-GB" dirty="0"/>
              <a:t>in FO is decidable [Benedikt &amp; al 2016]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Datalog</a:t>
            </a:r>
            <a:r>
              <a:rPr lang="en-GB" dirty="0" smtClean="0"/>
              <a:t> not sufficient for general reasoning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In </a:t>
                </a:r>
                <a:r>
                  <a:rPr lang="en-GB" dirty="0" err="1" smtClean="0"/>
                  <a:t>Artifical</a:t>
                </a:r>
                <a:r>
                  <a:rPr lang="en-GB" dirty="0" smtClean="0"/>
                  <a:t> Intelligence and RDF (+OWL) :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Each Orange node has a blue sibling following a red edge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Extension of </a:t>
                </a:r>
                <a:r>
                  <a:rPr lang="en-GB" dirty="0" err="1" smtClean="0"/>
                  <a:t>Datalog</a:t>
                </a:r>
                <a:r>
                  <a:rPr lang="en-GB" dirty="0" smtClean="0"/>
                  <a:t> : </a:t>
                </a:r>
                <a:r>
                  <a:rPr lang="en-GB" dirty="0" err="1" smtClean="0"/>
                  <a:t>Datalog</a:t>
                </a:r>
                <a:r>
                  <a:rPr lang="en-GB" baseline="30000" dirty="0" smtClean="0"/>
                  <a:t>+/-</a:t>
                </a:r>
                <a:r>
                  <a:rPr lang="en-GB" dirty="0" smtClean="0"/>
                  <a:t> , Existential rules, TGDs, Description Logic</a:t>
                </a:r>
              </a:p>
              <a:p>
                <a:pPr marL="0" indent="0" algn="ctr">
                  <a:buNone/>
                </a:pPr>
                <a:r>
                  <a:rPr lang="en-GB" dirty="0" smtClean="0"/>
                  <a:t>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→∃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where Q and Q’ are CQs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>
                    <a:ea typeface="Cambria Math" panose="02040503050406030204" pitchFamily="18" charset="0"/>
                  </a:rPr>
                  <a:t>E</a:t>
                </a:r>
                <a:r>
                  <a:rPr lang="en-GB" dirty="0" smtClean="0">
                    <a:ea typeface="Cambria Math" panose="02040503050406030204" pitchFamily="18" charset="0"/>
                  </a:rPr>
                  <a:t>xample: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∃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𝑅𝐸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re 5"/>
          <p:cNvSpPr/>
          <p:nvPr/>
        </p:nvSpPr>
        <p:spPr>
          <a:xfrm>
            <a:off x="3818466" y="3451929"/>
            <a:ext cx="2065866" cy="1366484"/>
          </a:xfrm>
          <a:prstGeom prst="ca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         </a:t>
            </a:r>
            <a:r>
              <a:rPr lang="en-GB" dirty="0" err="1" smtClean="0"/>
              <a:t>J</a:t>
            </a:r>
            <a:r>
              <a:rPr lang="en-GB" dirty="0" smtClean="0"/>
              <a:t>    </a:t>
            </a:r>
            <a:r>
              <a:rPr lang="en-GB" dirty="0" err="1" smtClean="0"/>
              <a:t>J</a:t>
            </a:r>
            <a:r>
              <a:rPr lang="en-GB" dirty="0" smtClean="0"/>
              <a:t>       </a:t>
            </a:r>
            <a:r>
              <a:rPr lang="en-GB" dirty="0" err="1" smtClean="0"/>
              <a:t>J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Reasonning</a:t>
            </a:r>
            <a:r>
              <a:rPr lang="en-GB" dirty="0" smtClean="0"/>
              <a:t> with TGDs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 be a set of rules; Q be a query; I be an instance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certainly satisfies </a:t>
            </a:r>
            <a:r>
              <a:rPr lang="en-GB" dirty="0" smtClean="0"/>
              <a:t>Q for C </a:t>
            </a:r>
            <a:r>
              <a:rPr lang="en-GB" dirty="0" err="1" smtClean="0"/>
              <a:t>iff</a:t>
            </a:r>
            <a:r>
              <a:rPr lang="en-GB" dirty="0" smtClean="0"/>
              <a:t> for each J s.t J includes I and satisfies C then J satisfies Q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ylindre 3"/>
          <p:cNvSpPr/>
          <p:nvPr/>
        </p:nvSpPr>
        <p:spPr>
          <a:xfrm>
            <a:off x="1083733" y="3762637"/>
            <a:ext cx="1365955" cy="7450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I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Cylindre 4"/>
          <p:cNvSpPr/>
          <p:nvPr/>
        </p:nvSpPr>
        <p:spPr>
          <a:xfrm>
            <a:off x="3908777" y="3973689"/>
            <a:ext cx="1365955" cy="7450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I</a:t>
            </a:r>
            <a:endParaRPr lang="en-GB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233088" y="4953350"/>
                <a:ext cx="12366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88" y="4953350"/>
                <a:ext cx="1236621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869044" y="3738263"/>
                <a:ext cx="12732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44" y="3738263"/>
                <a:ext cx="1273234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4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results on reasoning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41022" y="1814336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Certain query answering is undecidable for TGDs and CQs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Restriction : frontier guarded TGDs</a:t>
                </a:r>
              </a:p>
              <a:p>
                <a:pPr marL="0" indent="0">
                  <a:buNone/>
                </a:pPr>
                <a:r>
                  <a:rPr lang="en-GB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→∃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all the variables in x appears in a same atom A(x).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Certain query answering is 2 </a:t>
                </a:r>
                <a:r>
                  <a:rPr lang="en-GB" dirty="0" err="1" smtClean="0"/>
                  <a:t>exptime</a:t>
                </a:r>
                <a:r>
                  <a:rPr lang="en-GB" dirty="0" smtClean="0"/>
                  <a:t>-complete for </a:t>
                </a:r>
                <a:r>
                  <a:rPr lang="en-GB" dirty="0" err="1" smtClean="0"/>
                  <a:t>fg</a:t>
                </a:r>
                <a:r>
                  <a:rPr lang="en-GB" dirty="0"/>
                  <a:t>-</a:t>
                </a:r>
                <a:r>
                  <a:rPr lang="en-GB" dirty="0" smtClean="0"/>
                  <a:t>TGDs and CQs [</a:t>
                </a:r>
                <a:r>
                  <a:rPr lang="en-GB" dirty="0" err="1" smtClean="0"/>
                  <a:t>Baget</a:t>
                </a:r>
                <a:r>
                  <a:rPr lang="en-GB" dirty="0" smtClean="0"/>
                  <a:t> &amp; al 2011]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Certain </a:t>
                </a:r>
                <a:r>
                  <a:rPr lang="en-GB" dirty="0"/>
                  <a:t>query answering </a:t>
                </a:r>
                <a:r>
                  <a:rPr lang="en-GB" dirty="0" smtClean="0"/>
                  <a:t>for High expressive </a:t>
                </a:r>
                <a:r>
                  <a:rPr lang="en-GB" dirty="0" err="1" smtClean="0"/>
                  <a:t>decription</a:t>
                </a:r>
                <a:r>
                  <a:rPr lang="en-GB" dirty="0" smtClean="0"/>
                  <a:t> logic is decidable  [Magdalena Ortiz] 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022" y="1814336"/>
                <a:ext cx="10515600" cy="4351338"/>
              </a:xfrm>
              <a:blipFill rotWithShape="0">
                <a:blip r:embed="rId2"/>
                <a:stretch>
                  <a:fillRect l="-928" t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Querying a database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2703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Database : a labelled graph or hypergraph</a:t>
                </a:r>
              </a:p>
              <a:p>
                <a:pPr marL="0" indent="0">
                  <a:buNone/>
                </a:pPr>
                <a:r>
                  <a:rPr lang="en-GB" dirty="0" smtClean="0"/>
                  <a:t>Query : a formula in logic language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ex: Conjunctive query, FO, </a:t>
                </a:r>
                <a:r>
                  <a:rPr lang="en-GB" dirty="0" err="1" smtClean="0"/>
                  <a:t>Datalog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270362"/>
              </a:xfrm>
              <a:blipFill rotWithShape="0">
                <a:blip r:embed="rId2"/>
                <a:stretch>
                  <a:fillRect l="-1217" t="-5898" b="-2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rganigramme : Connecteur 3"/>
          <p:cNvSpPr/>
          <p:nvPr/>
        </p:nvSpPr>
        <p:spPr>
          <a:xfrm>
            <a:off x="8082108" y="4695125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9522536" y="469158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8082115" y="539279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9522540" y="539771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8082114" y="613311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9522539" y="6133113"/>
            <a:ext cx="353961" cy="3539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  <p:sp>
        <p:nvSpPr>
          <p:cNvPr id="10" name="Organigramme : Connecteur 9"/>
          <p:cNvSpPr/>
          <p:nvPr/>
        </p:nvSpPr>
        <p:spPr>
          <a:xfrm>
            <a:off x="8810932" y="469015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Organigramme : Connecteur 10"/>
          <p:cNvSpPr/>
          <p:nvPr/>
        </p:nvSpPr>
        <p:spPr>
          <a:xfrm>
            <a:off x="8802326" y="539279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8802326" y="613311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453284" y="4866802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9156287" y="4871611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185780" y="5564503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9164893" y="6306696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4" idx="4"/>
            <a:endCxn id="6" idx="0"/>
          </p:cNvCxnSpPr>
          <p:nvPr/>
        </p:nvCxnSpPr>
        <p:spPr>
          <a:xfrm>
            <a:off x="8259089" y="5049086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0" idx="4"/>
          </p:cNvCxnSpPr>
          <p:nvPr/>
        </p:nvCxnSpPr>
        <p:spPr>
          <a:xfrm flipH="1">
            <a:off x="8978066" y="5044114"/>
            <a:ext cx="9847" cy="36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5" idx="4"/>
          </p:cNvCxnSpPr>
          <p:nvPr/>
        </p:nvCxnSpPr>
        <p:spPr>
          <a:xfrm flipH="1">
            <a:off x="9698281" y="5045547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8" idx="0"/>
          </p:cNvCxnSpPr>
          <p:nvPr/>
        </p:nvCxnSpPr>
        <p:spPr>
          <a:xfrm>
            <a:off x="8259095" y="5756452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1" idx="4"/>
          </p:cNvCxnSpPr>
          <p:nvPr/>
        </p:nvCxnSpPr>
        <p:spPr>
          <a:xfrm flipH="1">
            <a:off x="8978691" y="5746760"/>
            <a:ext cx="616" cy="386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7" idx="4"/>
          </p:cNvCxnSpPr>
          <p:nvPr/>
        </p:nvCxnSpPr>
        <p:spPr>
          <a:xfrm flipH="1">
            <a:off x="9698285" y="5751675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rganigramme : Connecteur 35"/>
          <p:cNvSpPr/>
          <p:nvPr/>
        </p:nvSpPr>
        <p:spPr>
          <a:xfrm>
            <a:off x="3041859" y="5210542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Organigramme : Connecteur 36"/>
          <p:cNvSpPr/>
          <p:nvPr/>
        </p:nvSpPr>
        <p:spPr>
          <a:xfrm>
            <a:off x="4482284" y="5210541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Organigramme : Connecteur 37"/>
          <p:cNvSpPr/>
          <p:nvPr/>
        </p:nvSpPr>
        <p:spPr>
          <a:xfrm>
            <a:off x="3762069" y="5217336"/>
            <a:ext cx="353961" cy="3539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3404421" y="5387521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116030" y="5390919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/>
          <p:cNvCxnSpPr>
            <a:stCxn id="36" idx="4"/>
            <a:endCxn id="4" idx="3"/>
          </p:cNvCxnSpPr>
          <p:nvPr/>
        </p:nvCxnSpPr>
        <p:spPr>
          <a:xfrm rot="5400000" flipH="1" flipV="1">
            <a:off x="5392765" y="2823325"/>
            <a:ext cx="567253" cy="4915104"/>
          </a:xfrm>
          <a:prstGeom prst="curvedConnector3">
            <a:avLst>
              <a:gd name="adj1" fmla="val -62832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58"/>
          <p:cNvCxnSpPr>
            <a:stCxn id="38" idx="0"/>
            <a:endCxn id="10" idx="0"/>
          </p:cNvCxnSpPr>
          <p:nvPr/>
        </p:nvCxnSpPr>
        <p:spPr>
          <a:xfrm rot="5400000" flipH="1" flipV="1">
            <a:off x="6199890" y="2429314"/>
            <a:ext cx="527183" cy="5048863"/>
          </a:xfrm>
          <a:prstGeom prst="curvedConnector3">
            <a:avLst>
              <a:gd name="adj1" fmla="val 13776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en arc 62"/>
          <p:cNvCxnSpPr/>
          <p:nvPr/>
        </p:nvCxnSpPr>
        <p:spPr>
          <a:xfrm rot="5400000" flipH="1" flipV="1">
            <a:off x="6920104" y="2403756"/>
            <a:ext cx="527183" cy="5048863"/>
          </a:xfrm>
          <a:prstGeom prst="curvedConnector3">
            <a:avLst>
              <a:gd name="adj1" fmla="val 16947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Idea to prove these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schema of the proof 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Showing that there exists k such that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	If there exists a witness that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Satisfies Q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Does not satisfy Q’</a:t>
            </a:r>
          </a:p>
          <a:p>
            <a:pPr marL="0" indent="0">
              <a:buNone/>
            </a:pPr>
            <a:r>
              <a:rPr lang="en-GB" dirty="0" smtClean="0"/>
              <a:t>	Then </a:t>
            </a:r>
            <a:r>
              <a:rPr lang="en-GB" dirty="0"/>
              <a:t>	</a:t>
            </a:r>
            <a:r>
              <a:rPr lang="en-GB" dirty="0" smtClean="0"/>
              <a:t>there exists a witness satisfying 1 and 2 </a:t>
            </a:r>
          </a:p>
          <a:p>
            <a:pPr marL="0" indent="0">
              <a:buNone/>
            </a:pPr>
            <a:r>
              <a:rPr lang="en-GB" dirty="0" smtClean="0"/>
              <a:t>	and that has </a:t>
            </a:r>
            <a:r>
              <a:rPr lang="en-GB" dirty="0" err="1" smtClean="0">
                <a:solidFill>
                  <a:srgbClr val="0070C0"/>
                </a:solidFill>
              </a:rPr>
              <a:t>treewidth</a:t>
            </a:r>
            <a:r>
              <a:rPr lang="en-GB" dirty="0" smtClean="0">
                <a:solidFill>
                  <a:srgbClr val="0070C0"/>
                </a:solidFill>
              </a:rPr>
              <a:t> bounded by k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Bounded </a:t>
            </a:r>
            <a:r>
              <a:rPr lang="en-GB" dirty="0" err="1" smtClean="0"/>
              <a:t>Treewidth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Tree decomposition </a:t>
            </a:r>
            <a:r>
              <a:rPr lang="en-GB" dirty="0" smtClean="0"/>
              <a:t>of an instance I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 set of </a:t>
            </a:r>
            <a:r>
              <a:rPr lang="en-GB" dirty="0" smtClean="0">
                <a:solidFill>
                  <a:srgbClr val="0070C0"/>
                </a:solidFill>
              </a:rPr>
              <a:t>bags of values </a:t>
            </a:r>
            <a:r>
              <a:rPr lang="en-GB" dirty="0" smtClean="0"/>
              <a:t>covering the instance  associated with a child 	relation such that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The child relation is a </a:t>
            </a:r>
            <a:r>
              <a:rPr lang="en-GB" dirty="0" smtClean="0">
                <a:solidFill>
                  <a:srgbClr val="0070C0"/>
                </a:solidFill>
              </a:rPr>
              <a:t>tree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For each fact f, there exists a bag such containing all the values in 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For two bags b1 and b2 containing the same value, then all bags on the path between b1 and b2 contain this value</a:t>
            </a:r>
          </a:p>
          <a:p>
            <a:pPr marL="0" indent="0">
              <a:buNone/>
            </a:pPr>
            <a:r>
              <a:rPr lang="en-GB" dirty="0" smtClean="0"/>
              <a:t>Tree width of an instance = </a:t>
            </a:r>
            <a:r>
              <a:rPr lang="en-GB" dirty="0" smtClean="0">
                <a:solidFill>
                  <a:srgbClr val="0070C0"/>
                </a:solidFill>
              </a:rPr>
              <a:t>minimal size </a:t>
            </a:r>
            <a:r>
              <a:rPr lang="en-GB" dirty="0" smtClean="0"/>
              <a:t>of the bags used in a covering</a:t>
            </a:r>
          </a:p>
          <a:p>
            <a:pPr marL="0" indent="0">
              <a:buNone/>
            </a:pPr>
            <a:r>
              <a:rPr lang="en-GB" dirty="0" smtClean="0"/>
              <a:t> 	</a:t>
            </a:r>
          </a:p>
          <a:p>
            <a:pPr marL="0" indent="0">
              <a:buNone/>
            </a:pPr>
            <a:r>
              <a:rPr lang="en-GB" dirty="0" smtClean="0"/>
              <a:t>From a tree decomposition, code the instance in a tree encoding : </a:t>
            </a:r>
          </a:p>
          <a:p>
            <a:pPr marL="0" indent="0">
              <a:buNone/>
            </a:pPr>
            <a:r>
              <a:rPr lang="en-GB" dirty="0" smtClean="0"/>
              <a:t>	A tree over </a:t>
            </a:r>
            <a:r>
              <a:rPr lang="en-GB" dirty="0" smtClean="0">
                <a:solidFill>
                  <a:srgbClr val="0070C0"/>
                </a:solidFill>
              </a:rPr>
              <a:t>an finite alphabet </a:t>
            </a:r>
            <a:r>
              <a:rPr lang="en-GB" dirty="0" smtClean="0"/>
              <a:t>with two functions of coding and decoding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decoding(coding(I)) is isomorphic to I</a:t>
            </a:r>
          </a:p>
        </p:txBody>
      </p:sp>
    </p:spTree>
    <p:extLst>
      <p:ext uri="{BB962C8B-B14F-4D97-AF65-F5344CB8AC3E}">
        <p14:creationId xmlns:p14="http://schemas.microsoft.com/office/powerpoint/2010/main" val="4689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sp>
        <p:nvSpPr>
          <p:cNvPr id="4" name="Organigramme : Connecteur 3"/>
          <p:cNvSpPr/>
          <p:nvPr/>
        </p:nvSpPr>
        <p:spPr>
          <a:xfrm>
            <a:off x="838200" y="2527658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2278628" y="252411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838207" y="3225332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2278632" y="3230247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838206" y="396564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2278631" y="3965646"/>
            <a:ext cx="353961" cy="3539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  <p:sp>
        <p:nvSpPr>
          <p:cNvPr id="10" name="Organigramme : Connecteur 9"/>
          <p:cNvSpPr/>
          <p:nvPr/>
        </p:nvSpPr>
        <p:spPr>
          <a:xfrm>
            <a:off x="1567024" y="252268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Organigramme : Connecteur 10"/>
          <p:cNvSpPr/>
          <p:nvPr/>
        </p:nvSpPr>
        <p:spPr>
          <a:xfrm>
            <a:off x="1558418" y="3225332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1558418" y="396564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209376" y="2699335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912379" y="2704144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920985" y="4139229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4" idx="4"/>
            <a:endCxn id="6" idx="0"/>
          </p:cNvCxnSpPr>
          <p:nvPr/>
        </p:nvCxnSpPr>
        <p:spPr>
          <a:xfrm>
            <a:off x="1015181" y="2881619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0" idx="4"/>
          </p:cNvCxnSpPr>
          <p:nvPr/>
        </p:nvCxnSpPr>
        <p:spPr>
          <a:xfrm flipH="1">
            <a:off x="1734158" y="2876647"/>
            <a:ext cx="9847" cy="36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5" idx="4"/>
          </p:cNvCxnSpPr>
          <p:nvPr/>
        </p:nvCxnSpPr>
        <p:spPr>
          <a:xfrm flipH="1">
            <a:off x="2454373" y="2878080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8" idx="0"/>
          </p:cNvCxnSpPr>
          <p:nvPr/>
        </p:nvCxnSpPr>
        <p:spPr>
          <a:xfrm>
            <a:off x="1015187" y="3588985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1" idx="4"/>
          </p:cNvCxnSpPr>
          <p:nvPr/>
        </p:nvCxnSpPr>
        <p:spPr>
          <a:xfrm flipH="1">
            <a:off x="1734783" y="3579293"/>
            <a:ext cx="616" cy="386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4"/>
          </p:cNvCxnSpPr>
          <p:nvPr/>
        </p:nvCxnSpPr>
        <p:spPr>
          <a:xfrm flipH="1">
            <a:off x="2454377" y="3584208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4264704" y="1980243"/>
            <a:ext cx="904642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a,b,i</a:t>
            </a:r>
            <a:endParaRPr lang="en-GB" b="1" dirty="0"/>
          </a:p>
        </p:txBody>
      </p:sp>
      <p:sp>
        <p:nvSpPr>
          <p:cNvPr id="26" name="Ellipse 25"/>
          <p:cNvSpPr/>
          <p:nvPr/>
        </p:nvSpPr>
        <p:spPr>
          <a:xfrm>
            <a:off x="5674090" y="3050488"/>
            <a:ext cx="1151595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b,i,c</a:t>
            </a:r>
            <a:endParaRPr lang="en-GB" b="1" dirty="0"/>
          </a:p>
        </p:txBody>
      </p:sp>
      <p:sp>
        <p:nvSpPr>
          <p:cNvPr id="27" name="Ellipse 26"/>
          <p:cNvSpPr/>
          <p:nvPr/>
        </p:nvSpPr>
        <p:spPr>
          <a:xfrm>
            <a:off x="5829580" y="4114731"/>
            <a:ext cx="840613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i,c,f</a:t>
            </a:r>
            <a:endParaRPr lang="en-GB" b="1" dirty="0"/>
          </a:p>
        </p:txBody>
      </p:sp>
      <p:sp>
        <p:nvSpPr>
          <p:cNvPr id="29" name="Ellipse 28"/>
          <p:cNvSpPr/>
          <p:nvPr/>
        </p:nvSpPr>
        <p:spPr>
          <a:xfrm>
            <a:off x="4150821" y="4114733"/>
            <a:ext cx="1132409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i,e,h</a:t>
            </a:r>
            <a:endParaRPr lang="en-GB" b="1" dirty="0"/>
          </a:p>
        </p:txBody>
      </p:sp>
      <p:sp>
        <p:nvSpPr>
          <p:cNvPr id="30" name="Ellipse 29"/>
          <p:cNvSpPr/>
          <p:nvPr/>
        </p:nvSpPr>
        <p:spPr>
          <a:xfrm>
            <a:off x="3174587" y="3047488"/>
            <a:ext cx="811305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a,d</a:t>
            </a:r>
            <a:endParaRPr lang="en-GB" b="1" dirty="0"/>
          </a:p>
        </p:txBody>
      </p:sp>
      <p:cxnSp>
        <p:nvCxnSpPr>
          <p:cNvPr id="32" name="Connecteur droit avec flèche 31"/>
          <p:cNvCxnSpPr>
            <a:stCxn id="24" idx="4"/>
            <a:endCxn id="58" idx="0"/>
          </p:cNvCxnSpPr>
          <p:nvPr/>
        </p:nvCxnSpPr>
        <p:spPr>
          <a:xfrm>
            <a:off x="4717025" y="2702732"/>
            <a:ext cx="1" cy="3447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6" idx="4"/>
            <a:endCxn id="27" idx="0"/>
          </p:cNvCxnSpPr>
          <p:nvPr/>
        </p:nvCxnSpPr>
        <p:spPr>
          <a:xfrm flipH="1">
            <a:off x="6249887" y="3772977"/>
            <a:ext cx="1" cy="341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4" idx="5"/>
            <a:endCxn id="26" idx="1"/>
          </p:cNvCxnSpPr>
          <p:nvPr/>
        </p:nvCxnSpPr>
        <p:spPr>
          <a:xfrm>
            <a:off x="5036864" y="2596926"/>
            <a:ext cx="805873" cy="559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45" idx="1"/>
            <a:endCxn id="88" idx="0"/>
          </p:cNvCxnSpPr>
          <p:nvPr/>
        </p:nvCxnSpPr>
        <p:spPr>
          <a:xfrm flipH="1">
            <a:off x="7984695" y="1749415"/>
            <a:ext cx="877225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à coins arrondis 44"/>
              <p:cNvSpPr/>
              <p:nvPr/>
            </p:nvSpPr>
            <p:spPr>
              <a:xfrm>
                <a:off x="8861920" y="1303819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à coins arrondi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20" y="1303819"/>
                <a:ext cx="1066660" cy="891192"/>
              </a:xfrm>
              <a:prstGeom prst="roundRect">
                <a:avLst/>
              </a:prstGeom>
              <a:blipFill rotWithShape="0"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Ellipse 57"/>
          <p:cNvSpPr/>
          <p:nvPr/>
        </p:nvSpPr>
        <p:spPr>
          <a:xfrm>
            <a:off x="4150821" y="3047488"/>
            <a:ext cx="1132409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b,i,e</a:t>
            </a:r>
            <a:endParaRPr lang="en-GB" b="1" dirty="0"/>
          </a:p>
        </p:txBody>
      </p:sp>
      <p:sp>
        <p:nvSpPr>
          <p:cNvPr id="61" name="Ellipse 60"/>
          <p:cNvSpPr/>
          <p:nvPr/>
        </p:nvSpPr>
        <p:spPr>
          <a:xfrm>
            <a:off x="3174586" y="4114732"/>
            <a:ext cx="811305" cy="722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d</a:t>
            </a:r>
            <a:r>
              <a:rPr lang="en-GB" b="1" dirty="0" err="1" smtClean="0"/>
              <a:t>,g</a:t>
            </a:r>
            <a:endParaRPr lang="en-GB" b="1" dirty="0"/>
          </a:p>
        </p:txBody>
      </p:sp>
      <p:cxnSp>
        <p:nvCxnSpPr>
          <p:cNvPr id="78" name="Connecteur droit avec flèche 77"/>
          <p:cNvCxnSpPr>
            <a:stCxn id="30" idx="4"/>
            <a:endCxn id="61" idx="0"/>
          </p:cNvCxnSpPr>
          <p:nvPr/>
        </p:nvCxnSpPr>
        <p:spPr>
          <a:xfrm flipH="1">
            <a:off x="3580239" y="3769977"/>
            <a:ext cx="1" cy="3447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>
            <a:stCxn id="58" idx="4"/>
            <a:endCxn id="29" idx="0"/>
          </p:cNvCxnSpPr>
          <p:nvPr/>
        </p:nvCxnSpPr>
        <p:spPr>
          <a:xfrm>
            <a:off x="4717026" y="3769977"/>
            <a:ext cx="0" cy="3447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à coins arrondis 87"/>
              <p:cNvSpPr/>
              <p:nvPr/>
            </p:nvSpPr>
            <p:spPr>
              <a:xfrm>
                <a:off x="7451365" y="256278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à coins arrondis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65" y="2562784"/>
                <a:ext cx="1066660" cy="89119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à coins arrondis 88"/>
              <p:cNvSpPr/>
              <p:nvPr/>
            </p:nvSpPr>
            <p:spPr>
              <a:xfrm>
                <a:off x="10294517" y="387401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Rectangle à coins arrondis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517" y="3874011"/>
                <a:ext cx="1066660" cy="891192"/>
              </a:xfrm>
              <a:prstGeom prst="roundRect">
                <a:avLst/>
              </a:prstGeom>
              <a:blipFill rotWithShape="0">
                <a:blip r:embed="rId4"/>
                <a:stretch>
                  <a:fillRect b="-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à coins arrondis 89"/>
              <p:cNvSpPr/>
              <p:nvPr/>
            </p:nvSpPr>
            <p:spPr>
              <a:xfrm>
                <a:off x="10294517" y="256278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Rectangle à coins arrondis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517" y="2562784"/>
                <a:ext cx="1066660" cy="8911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à coins arrondis 90"/>
              <p:cNvSpPr/>
              <p:nvPr/>
            </p:nvSpPr>
            <p:spPr>
              <a:xfrm>
                <a:off x="8861920" y="256278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Rectangle à coins arrondis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20" y="2562784"/>
                <a:ext cx="1066660" cy="8911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à coins arrondis 91"/>
              <p:cNvSpPr/>
              <p:nvPr/>
            </p:nvSpPr>
            <p:spPr>
              <a:xfrm>
                <a:off x="8861920" y="387401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Rectangle à coins arrondis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20" y="3874011"/>
                <a:ext cx="1066660" cy="891192"/>
              </a:xfrm>
              <a:prstGeom prst="roundRect">
                <a:avLst/>
              </a:prstGeom>
              <a:blipFill rotWithShape="0">
                <a:blip r:embed="rId7"/>
                <a:stretch>
                  <a:fillRect b="-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à coins arrondis 92"/>
              <p:cNvSpPr/>
              <p:nvPr/>
            </p:nvSpPr>
            <p:spPr>
              <a:xfrm>
                <a:off x="7451365" y="387401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Rectangle à coins arrondis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65" y="3874011"/>
                <a:ext cx="1066660" cy="8911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necteur droit avec flèche 95"/>
          <p:cNvCxnSpPr>
            <a:stCxn id="45" idx="3"/>
            <a:endCxn id="90" idx="0"/>
          </p:cNvCxnSpPr>
          <p:nvPr/>
        </p:nvCxnSpPr>
        <p:spPr>
          <a:xfrm>
            <a:off x="9928580" y="1749415"/>
            <a:ext cx="899267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stCxn id="45" idx="2"/>
            <a:endCxn id="91" idx="0"/>
          </p:cNvCxnSpPr>
          <p:nvPr/>
        </p:nvCxnSpPr>
        <p:spPr>
          <a:xfrm>
            <a:off x="9395250" y="2195011"/>
            <a:ext cx="0" cy="367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stCxn id="88" idx="2"/>
            <a:endCxn id="93" idx="0"/>
          </p:cNvCxnSpPr>
          <p:nvPr/>
        </p:nvCxnSpPr>
        <p:spPr>
          <a:xfrm>
            <a:off x="7984695" y="345397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>
            <a:stCxn id="91" idx="2"/>
            <a:endCxn id="92" idx="0"/>
          </p:cNvCxnSpPr>
          <p:nvPr/>
        </p:nvCxnSpPr>
        <p:spPr>
          <a:xfrm>
            <a:off x="9395250" y="345397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>
            <a:stCxn id="90" idx="2"/>
            <a:endCxn id="89" idx="0"/>
          </p:cNvCxnSpPr>
          <p:nvPr/>
        </p:nvCxnSpPr>
        <p:spPr>
          <a:xfrm>
            <a:off x="10827847" y="345397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>
            <a:stCxn id="24" idx="3"/>
            <a:endCxn id="30" idx="0"/>
          </p:cNvCxnSpPr>
          <p:nvPr/>
        </p:nvCxnSpPr>
        <p:spPr>
          <a:xfrm flipH="1">
            <a:off x="3580240" y="2596926"/>
            <a:ext cx="816946" cy="450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1222176" y="5812755"/>
            <a:ext cx="12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Instance</a:t>
            </a:r>
            <a:endParaRPr lang="en-GB" sz="240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3685332" y="5812756"/>
            <a:ext cx="268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Tree Decomposition</a:t>
            </a:r>
            <a:endParaRPr lang="en-GB" sz="2400" dirty="0"/>
          </a:p>
        </p:txBody>
      </p:sp>
      <p:sp>
        <p:nvSpPr>
          <p:cNvPr id="124" name="ZoneTexte 123"/>
          <p:cNvSpPr txBox="1"/>
          <p:nvPr/>
        </p:nvSpPr>
        <p:spPr>
          <a:xfrm>
            <a:off x="8616832" y="5812756"/>
            <a:ext cx="201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Tree encoding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66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properties of tree encoding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07717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Letter: pair set of symbols and a set of facts over these symbols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Tree encoding over a finite alphabet which </a:t>
            </a:r>
            <a:r>
              <a:rPr lang="en-GB" dirty="0" smtClean="0">
                <a:solidFill>
                  <a:srgbClr val="0070C0"/>
                </a:solidFill>
              </a:rPr>
              <a:t>size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depends</a:t>
            </a:r>
            <a:r>
              <a:rPr lang="en-GB" dirty="0" smtClean="0"/>
              <a:t> only on the </a:t>
            </a:r>
            <a:r>
              <a:rPr lang="en-GB" dirty="0" smtClean="0">
                <a:solidFill>
                  <a:srgbClr val="0070C0"/>
                </a:solidFill>
              </a:rPr>
              <a:t>tree width</a:t>
            </a:r>
            <a:r>
              <a:rPr lang="en-GB" dirty="0" smtClean="0"/>
              <a:t> of 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symbol appears in labels of </a:t>
            </a:r>
            <a:r>
              <a:rPr lang="en-GB" dirty="0" smtClean="0">
                <a:solidFill>
                  <a:srgbClr val="0070C0"/>
                </a:solidFill>
              </a:rPr>
              <a:t>two consecutive </a:t>
            </a:r>
            <a:r>
              <a:rPr lang="en-GB" dirty="0" smtClean="0"/>
              <a:t>nodes </a:t>
            </a:r>
            <a:r>
              <a:rPr lang="en-GB" dirty="0" err="1" smtClean="0"/>
              <a:t>iff</a:t>
            </a:r>
            <a:r>
              <a:rPr lang="en-GB" dirty="0" smtClean="0"/>
              <a:t> it represents the </a:t>
            </a:r>
            <a:r>
              <a:rPr lang="en-GB" dirty="0" smtClean="0">
                <a:solidFill>
                  <a:srgbClr val="0070C0"/>
                </a:solidFill>
              </a:rPr>
              <a:t>same value </a:t>
            </a:r>
            <a:r>
              <a:rPr lang="en-GB" dirty="0" smtClean="0"/>
              <a:t>in the instance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Connecteur droit avec flèche 3"/>
          <p:cNvCxnSpPr>
            <a:stCxn id="5" idx="1"/>
            <a:endCxn id="6" idx="0"/>
          </p:cNvCxnSpPr>
          <p:nvPr/>
        </p:nvCxnSpPr>
        <p:spPr>
          <a:xfrm flipH="1">
            <a:off x="7679895" y="2136284"/>
            <a:ext cx="877225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8557120" y="1690688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20" y="1690688"/>
                <a:ext cx="1066660" cy="891192"/>
              </a:xfrm>
              <a:prstGeom prst="roundRect">
                <a:avLst/>
              </a:prstGeom>
              <a:blipFill rotWithShape="0"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à coins arrondis 5"/>
              <p:cNvSpPr/>
              <p:nvPr/>
            </p:nvSpPr>
            <p:spPr>
              <a:xfrm>
                <a:off x="7146565" y="294965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à coins arrondi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65" y="2949653"/>
                <a:ext cx="1066660" cy="89119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9989717" y="426088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717" y="4260880"/>
                <a:ext cx="1066660" cy="891192"/>
              </a:xfrm>
              <a:prstGeom prst="roundRect">
                <a:avLst/>
              </a:prstGeom>
              <a:blipFill rotWithShape="0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/>
              <p:cNvSpPr/>
              <p:nvPr/>
            </p:nvSpPr>
            <p:spPr>
              <a:xfrm>
                <a:off x="9989717" y="294965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à coins arrondi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717" y="2949653"/>
                <a:ext cx="1066660" cy="8911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8557120" y="294965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20" y="2949653"/>
                <a:ext cx="1066660" cy="8911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à coins arrondis 9"/>
              <p:cNvSpPr/>
              <p:nvPr/>
            </p:nvSpPr>
            <p:spPr>
              <a:xfrm>
                <a:off x="8557120" y="426088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à coins arrond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20" y="4260880"/>
                <a:ext cx="1066660" cy="891192"/>
              </a:xfrm>
              <a:prstGeom prst="roundRect">
                <a:avLst/>
              </a:prstGeom>
              <a:blipFill rotWithShape="0">
                <a:blip r:embed="rId7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7146565" y="426088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65" y="4260880"/>
                <a:ext cx="1066660" cy="8911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>
            <a:stCxn id="5" idx="3"/>
            <a:endCxn id="8" idx="0"/>
          </p:cNvCxnSpPr>
          <p:nvPr/>
        </p:nvCxnSpPr>
        <p:spPr>
          <a:xfrm>
            <a:off x="9623780" y="2136284"/>
            <a:ext cx="899267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2"/>
            <a:endCxn id="9" idx="0"/>
          </p:cNvCxnSpPr>
          <p:nvPr/>
        </p:nvCxnSpPr>
        <p:spPr>
          <a:xfrm>
            <a:off x="9090450" y="2581880"/>
            <a:ext cx="0" cy="367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2"/>
            <a:endCxn id="11" idx="0"/>
          </p:cNvCxnSpPr>
          <p:nvPr/>
        </p:nvCxnSpPr>
        <p:spPr>
          <a:xfrm>
            <a:off x="7679895" y="384084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2"/>
            <a:endCxn id="10" idx="0"/>
          </p:cNvCxnSpPr>
          <p:nvPr/>
        </p:nvCxnSpPr>
        <p:spPr>
          <a:xfrm>
            <a:off x="9090450" y="384084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2"/>
            <a:endCxn id="7" idx="0"/>
          </p:cNvCxnSpPr>
          <p:nvPr/>
        </p:nvCxnSpPr>
        <p:spPr>
          <a:xfrm>
            <a:off x="10523047" y="384084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312032" y="6199625"/>
            <a:ext cx="201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Tree encoding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4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Idea to prove these results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 schema of the proof 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</a:t>
            </a:r>
            <a:r>
              <a:rPr lang="en-GB" dirty="0" smtClean="0"/>
              <a:t>Witness of Q and not Q’ has tree width less than 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Sufficient set of witness of Q with tree width less than k</a:t>
            </a:r>
            <a:r>
              <a:rPr lang="en-GB" dirty="0"/>
              <a:t> </a:t>
            </a:r>
            <a:r>
              <a:rPr lang="en-GB" dirty="0" smtClean="0"/>
              <a:t>is </a:t>
            </a:r>
            <a:r>
              <a:rPr lang="en-GB" dirty="0" smtClean="0">
                <a:solidFill>
                  <a:srgbClr val="0070C0"/>
                </a:solidFill>
              </a:rPr>
              <a:t>regular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Q’ can rewritten by in a MSO formula	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Courcell</a:t>
            </a:r>
            <a:r>
              <a:rPr lang="en-GB" dirty="0" smtClean="0"/>
              <a:t> Theorems ensure that the problem of containment is decidable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 err="1" smtClean="0"/>
              <a:t>Datalog</a:t>
            </a:r>
            <a:r>
              <a:rPr lang="en-GB" dirty="0" smtClean="0"/>
              <a:t> subclasses :   </a:t>
            </a:r>
            <a:r>
              <a:rPr lang="en-GB" dirty="0" smtClean="0">
                <a:solidFill>
                  <a:srgbClr val="0070C0"/>
                </a:solidFill>
              </a:rPr>
              <a:t>Finite</a:t>
            </a:r>
            <a:r>
              <a:rPr lang="en-GB" dirty="0" smtClean="0"/>
              <a:t> Trees</a:t>
            </a:r>
          </a:p>
          <a:p>
            <a:pPr marL="0" indent="0">
              <a:buNone/>
            </a:pPr>
            <a:r>
              <a:rPr lang="en-GB" dirty="0" smtClean="0"/>
              <a:t>For TGDs subclasses : </a:t>
            </a:r>
            <a:r>
              <a:rPr lang="en-GB" dirty="0" smtClean="0">
                <a:solidFill>
                  <a:srgbClr val="0070C0"/>
                </a:solidFill>
              </a:rPr>
              <a:t>Infinite</a:t>
            </a:r>
            <a:r>
              <a:rPr lang="en-GB" dirty="0" smtClean="0"/>
              <a:t> Trees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</a:t>
            </a:r>
            <a:r>
              <a:rPr lang="en-GB" dirty="0" err="1" smtClean="0"/>
              <a:t>Datalog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283874"/>
            <a:ext cx="10515600" cy="1325563"/>
          </a:xfrm>
        </p:spPr>
        <p:txBody>
          <a:bodyPr/>
          <a:lstStyle/>
          <a:p>
            <a:r>
              <a:rPr lang="en-GB" dirty="0" smtClean="0"/>
              <a:t>Proving the regularity of the witnesses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3778"/>
                <a:ext cx="10515600" cy="47088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General Idea: Proof Tree [</a:t>
                </a:r>
                <a:r>
                  <a:rPr lang="en-GB" sz="2400" dirty="0" err="1" smtClean="0"/>
                  <a:t>Chaundhuri</a:t>
                </a:r>
                <a:r>
                  <a:rPr lang="en-GB" sz="2400" dirty="0" smtClean="0"/>
                  <a:t> &amp; </a:t>
                </a:r>
                <a:r>
                  <a:rPr lang="en-GB" sz="2400" dirty="0" err="1" smtClean="0"/>
                  <a:t>Vardi</a:t>
                </a:r>
                <a:r>
                  <a:rPr lang="en-GB" sz="2400" dirty="0" smtClean="0"/>
                  <a:t> 1995]</a:t>
                </a:r>
              </a:p>
              <a:p>
                <a:pPr marL="0" indent="0">
                  <a:buNone/>
                </a:pPr>
                <a:r>
                  <a:rPr lang="en-GB" sz="2400" dirty="0"/>
                  <a:t>Program </a:t>
                </a:r>
              </a:p>
              <a:p>
                <a:pPr marL="0" indent="0">
                  <a:buNone/>
                </a:pPr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q</a:t>
                </a:r>
                <a:r>
                  <a:rPr lang="en-GB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1(x</a:t>
                </a:r>
                <a:r>
                  <a:rPr lang="en-GB" sz="2400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r>
                  <a:rPr lang="en-GB" sz="2400" dirty="0"/>
                  <a:t> :- O(x)</a:t>
                </a:r>
              </a:p>
              <a:p>
                <a:pPr marL="0" indent="0">
                  <a:buNone/>
                </a:pPr>
                <a:r>
                  <a:rPr lang="en-GB" sz="2400" dirty="0">
                    <a:solidFill>
                      <a:srgbClr val="7030A0"/>
                    </a:solidFill>
                  </a:rPr>
                  <a:t>q</a:t>
                </a:r>
                <a:r>
                  <a:rPr lang="en-GB" sz="2400" dirty="0" smtClean="0">
                    <a:solidFill>
                      <a:srgbClr val="7030A0"/>
                    </a:solidFill>
                  </a:rPr>
                  <a:t>2(x</a:t>
                </a:r>
                <a:r>
                  <a:rPr lang="en-GB" sz="2400" dirty="0">
                    <a:solidFill>
                      <a:srgbClr val="7030A0"/>
                    </a:solidFill>
                  </a:rPr>
                  <a:t>) </a:t>
                </a:r>
                <a:r>
                  <a:rPr lang="en-GB" sz="2400" dirty="0"/>
                  <a:t>:- </a:t>
                </a:r>
                <a:r>
                  <a:rPr lang="en-GB" sz="2400" dirty="0" smtClean="0"/>
                  <a:t>q1(y</a:t>
                </a:r>
                <a:r>
                  <a:rPr lang="en-GB" sz="2400" dirty="0"/>
                  <a:t>), RE(</a:t>
                </a:r>
                <a:r>
                  <a:rPr lang="en-GB" sz="2400" dirty="0" err="1"/>
                  <a:t>y,x</a:t>
                </a:r>
                <a:r>
                  <a:rPr lang="en-GB" sz="2400" dirty="0"/>
                  <a:t>)</a:t>
                </a:r>
              </a:p>
              <a:p>
                <a:pPr marL="0" indent="0">
                  <a:buNone/>
                </a:pPr>
                <a:r>
                  <a:rPr lang="en-GB" sz="2400" dirty="0">
                    <a:solidFill>
                      <a:srgbClr val="C00000"/>
                    </a:solidFill>
                  </a:rPr>
                  <a:t>q</a:t>
                </a:r>
                <a:r>
                  <a:rPr lang="en-GB" sz="2400" dirty="0" smtClean="0">
                    <a:solidFill>
                      <a:srgbClr val="C00000"/>
                    </a:solidFill>
                  </a:rPr>
                  <a:t>3(x</a:t>
                </a:r>
                <a:r>
                  <a:rPr lang="en-GB" sz="2400" dirty="0">
                    <a:solidFill>
                      <a:srgbClr val="C00000"/>
                    </a:solidFill>
                  </a:rPr>
                  <a:t>) </a:t>
                </a:r>
                <a:r>
                  <a:rPr lang="en-GB" sz="2400" dirty="0"/>
                  <a:t>:- q</a:t>
                </a:r>
                <a:r>
                  <a:rPr lang="en-GB" sz="2400" dirty="0" smtClean="0"/>
                  <a:t>2(y</a:t>
                </a:r>
                <a:r>
                  <a:rPr lang="en-GB" sz="2400" dirty="0"/>
                  <a:t>), </a:t>
                </a:r>
                <a:r>
                  <a:rPr lang="en-GB" sz="2400" dirty="0" smtClean="0"/>
                  <a:t>BE(</a:t>
                </a:r>
                <a:r>
                  <a:rPr lang="en-GB" sz="2400" dirty="0" err="1" smtClean="0"/>
                  <a:t>y,x</a:t>
                </a:r>
                <a:r>
                  <a:rPr lang="en-GB" sz="2400" dirty="0" smtClean="0"/>
                  <a:t>)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sz="2400" dirty="0">
                    <a:solidFill>
                      <a:srgbClr val="C00000"/>
                    </a:solidFill>
                  </a:rPr>
                  <a:t>) </a:t>
                </a:r>
                <a:r>
                  <a:rPr lang="en-GB" sz="2400" dirty="0"/>
                  <a:t>:- </a:t>
                </a:r>
                <a:r>
                  <a:rPr lang="en-GB" sz="2400" dirty="0" smtClean="0"/>
                  <a:t>q3(y</a:t>
                </a:r>
                <a:r>
                  <a:rPr lang="en-GB" sz="2400" dirty="0"/>
                  <a:t>), BE(</a:t>
                </a:r>
                <a:r>
                  <a:rPr lang="en-GB" sz="2400" dirty="0" err="1"/>
                  <a:t>y,x</a:t>
                </a:r>
                <a:r>
                  <a:rPr lang="en-GB" sz="2400" dirty="0" smtClean="0"/>
                  <a:t>)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>Query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Instance</a:t>
                </a:r>
                <a:endParaRPr lang="en-GB" sz="24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3778"/>
                <a:ext cx="10515600" cy="4708874"/>
              </a:xfrm>
              <a:blipFill rotWithShape="0">
                <a:blip r:embed="rId2"/>
                <a:stretch>
                  <a:fillRect l="-928" t="-1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rganigramme : Connecteur 3"/>
          <p:cNvSpPr/>
          <p:nvPr/>
        </p:nvSpPr>
        <p:spPr>
          <a:xfrm>
            <a:off x="2966309" y="6057166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2966309" y="5325165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2966309" y="4613754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2257080" y="4618819"/>
            <a:ext cx="504000" cy="504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1532558" y="4613754"/>
            <a:ext cx="504000" cy="504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1607578" y="4697595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Organigramme : Connecteur 9"/>
          <p:cNvSpPr/>
          <p:nvPr/>
        </p:nvSpPr>
        <p:spPr>
          <a:xfrm>
            <a:off x="3048006" y="469405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Organigramme : Connecteur 10"/>
          <p:cNvSpPr/>
          <p:nvPr/>
        </p:nvSpPr>
        <p:spPr>
          <a:xfrm>
            <a:off x="1607585" y="539526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3048010" y="540018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3" name="Organigramme : Connecteur 12"/>
          <p:cNvSpPr/>
          <p:nvPr/>
        </p:nvSpPr>
        <p:spPr>
          <a:xfrm>
            <a:off x="1607584" y="613558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14" name="Organigramme : Connecteur 13"/>
          <p:cNvSpPr/>
          <p:nvPr/>
        </p:nvSpPr>
        <p:spPr>
          <a:xfrm>
            <a:off x="3048009" y="6135583"/>
            <a:ext cx="353961" cy="3539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  <p:sp>
        <p:nvSpPr>
          <p:cNvPr id="15" name="Organigramme : Connecteur 14"/>
          <p:cNvSpPr/>
          <p:nvPr/>
        </p:nvSpPr>
        <p:spPr>
          <a:xfrm>
            <a:off x="2336402" y="469262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Organigramme : Connecteur 15"/>
          <p:cNvSpPr/>
          <p:nvPr/>
        </p:nvSpPr>
        <p:spPr>
          <a:xfrm>
            <a:off x="2327796" y="539526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7" name="Organigramme : Connecteur 16"/>
          <p:cNvSpPr/>
          <p:nvPr/>
        </p:nvSpPr>
        <p:spPr>
          <a:xfrm>
            <a:off x="2327796" y="6135583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978754" y="4869272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681757" y="4874081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690363" y="6309166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4"/>
            <a:endCxn id="11" idx="0"/>
          </p:cNvCxnSpPr>
          <p:nvPr/>
        </p:nvCxnSpPr>
        <p:spPr>
          <a:xfrm>
            <a:off x="1784559" y="5051556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5" idx="4"/>
          </p:cNvCxnSpPr>
          <p:nvPr/>
        </p:nvCxnSpPr>
        <p:spPr>
          <a:xfrm flipH="1">
            <a:off x="2503536" y="5046584"/>
            <a:ext cx="9847" cy="36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0" idx="4"/>
          </p:cNvCxnSpPr>
          <p:nvPr/>
        </p:nvCxnSpPr>
        <p:spPr>
          <a:xfrm flipH="1">
            <a:off x="3223751" y="5048017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3" idx="0"/>
          </p:cNvCxnSpPr>
          <p:nvPr/>
        </p:nvCxnSpPr>
        <p:spPr>
          <a:xfrm>
            <a:off x="1784565" y="5758922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6" idx="4"/>
          </p:cNvCxnSpPr>
          <p:nvPr/>
        </p:nvCxnSpPr>
        <p:spPr>
          <a:xfrm flipH="1">
            <a:off x="2504161" y="5749230"/>
            <a:ext cx="616" cy="386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2" idx="4"/>
          </p:cNvCxnSpPr>
          <p:nvPr/>
        </p:nvCxnSpPr>
        <p:spPr>
          <a:xfrm flipH="1">
            <a:off x="3223755" y="5754145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5544051" y="1536136"/>
            <a:ext cx="1241778" cy="574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) , V(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5107024" y="2303780"/>
            <a:ext cx="2115831" cy="574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) :- Q2(f), BE(</a:t>
            </a:r>
            <a:r>
              <a:rPr lang="en-GB" dirty="0" err="1" smtClean="0">
                <a:solidFill>
                  <a:srgbClr val="0070C0"/>
                </a:solidFill>
              </a:rPr>
              <a:t>f,i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062833" y="3070578"/>
            <a:ext cx="2204213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3(f) :- Q2(c), BE(</a:t>
            </a:r>
            <a:r>
              <a:rPr lang="en-GB" dirty="0" err="1" smtClean="0">
                <a:solidFill>
                  <a:srgbClr val="0070C0"/>
                </a:solidFill>
              </a:rPr>
              <a:t>c,</a:t>
            </a:r>
            <a:r>
              <a:rPr lang="en-GB" dirty="0" err="1">
                <a:solidFill>
                  <a:srgbClr val="0070C0"/>
                </a:solidFill>
              </a:rPr>
              <a:t>f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942430" y="3834176"/>
            <a:ext cx="2445017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3(c) :- Q2(b), BE(</a:t>
            </a:r>
            <a:r>
              <a:rPr lang="en-GB" dirty="0" err="1" smtClean="0">
                <a:solidFill>
                  <a:srgbClr val="0070C0"/>
                </a:solidFill>
              </a:rPr>
              <a:t>b,c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942429" y="4597774"/>
            <a:ext cx="2445017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2(b) :- Q1(a), RE(</a:t>
            </a:r>
            <a:r>
              <a:rPr lang="en-GB" dirty="0" err="1" smtClean="0">
                <a:solidFill>
                  <a:srgbClr val="0070C0"/>
                </a:solidFill>
              </a:rPr>
              <a:t>a,b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5437267" y="5361372"/>
            <a:ext cx="1455342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1(a) :- O(a)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35" name="Connecteur droit 34"/>
          <p:cNvCxnSpPr>
            <a:stCxn id="27" idx="2"/>
            <a:endCxn id="28" idx="0"/>
          </p:cNvCxnSpPr>
          <p:nvPr/>
        </p:nvCxnSpPr>
        <p:spPr>
          <a:xfrm>
            <a:off x="6164940" y="2110998"/>
            <a:ext cx="0" cy="1927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8" idx="2"/>
          </p:cNvCxnSpPr>
          <p:nvPr/>
        </p:nvCxnSpPr>
        <p:spPr>
          <a:xfrm>
            <a:off x="6164940" y="2878642"/>
            <a:ext cx="0" cy="188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30" idx="2"/>
            <a:endCxn id="31" idx="0"/>
          </p:cNvCxnSpPr>
          <p:nvPr/>
        </p:nvCxnSpPr>
        <p:spPr>
          <a:xfrm flipH="1">
            <a:off x="6164939" y="3646305"/>
            <a:ext cx="1" cy="1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31" idx="2"/>
            <a:endCxn id="32" idx="0"/>
          </p:cNvCxnSpPr>
          <p:nvPr/>
        </p:nvCxnSpPr>
        <p:spPr>
          <a:xfrm flipH="1">
            <a:off x="6164938" y="4409903"/>
            <a:ext cx="1" cy="1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32" idx="2"/>
            <a:endCxn id="33" idx="0"/>
          </p:cNvCxnSpPr>
          <p:nvPr/>
        </p:nvCxnSpPr>
        <p:spPr>
          <a:xfrm>
            <a:off x="6164938" y="5173501"/>
            <a:ext cx="0" cy="1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8887055" y="1536136"/>
            <a:ext cx="1348558" cy="574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3(x) , V(</a:t>
            </a:r>
            <a:r>
              <a:rPr lang="en-GB" dirty="0">
                <a:solidFill>
                  <a:srgbClr val="0070C0"/>
                </a:solidFill>
              </a:rPr>
              <a:t>x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8421122" y="2291617"/>
            <a:ext cx="2280426" cy="5748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3(x) :- q2(y), BE(</a:t>
            </a:r>
            <a:r>
              <a:rPr lang="en-GB" dirty="0" err="1" smtClean="0">
                <a:solidFill>
                  <a:srgbClr val="0070C0"/>
                </a:solidFill>
              </a:rPr>
              <a:t>y,x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8399026" y="3094990"/>
            <a:ext cx="2324616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3(z) :- q2(z), BE(</a:t>
            </a:r>
            <a:r>
              <a:rPr lang="en-GB" dirty="0" err="1" smtClean="0">
                <a:solidFill>
                  <a:srgbClr val="0070C0"/>
                </a:solidFill>
              </a:rPr>
              <a:t>z,y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8338827" y="3834176"/>
            <a:ext cx="2445017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3(y) :- q2(w), BE(</a:t>
            </a:r>
            <a:r>
              <a:rPr lang="en-GB" dirty="0" err="1" smtClean="0">
                <a:solidFill>
                  <a:srgbClr val="0070C0"/>
                </a:solidFill>
              </a:rPr>
              <a:t>w,y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8338826" y="4597774"/>
            <a:ext cx="2445017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2(u) :- q1(u), RE(</a:t>
            </a:r>
            <a:r>
              <a:rPr lang="en-GB" dirty="0" err="1" smtClean="0">
                <a:solidFill>
                  <a:srgbClr val="0070C0"/>
                </a:solidFill>
              </a:rPr>
              <a:t>u,w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8833664" y="5361372"/>
            <a:ext cx="1455342" cy="575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70C0"/>
                </a:solidFill>
              </a:rPr>
              <a:t>q</a:t>
            </a:r>
            <a:r>
              <a:rPr lang="en-GB" dirty="0" smtClean="0">
                <a:solidFill>
                  <a:srgbClr val="0070C0"/>
                </a:solidFill>
              </a:rPr>
              <a:t>1(u) :- O(u)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55" name="Connecteur droit 54"/>
          <p:cNvCxnSpPr>
            <a:stCxn id="49" idx="2"/>
            <a:endCxn id="50" idx="0"/>
          </p:cNvCxnSpPr>
          <p:nvPr/>
        </p:nvCxnSpPr>
        <p:spPr>
          <a:xfrm>
            <a:off x="9561334" y="2110998"/>
            <a:ext cx="1" cy="1806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50" idx="2"/>
            <a:endCxn id="51" idx="0"/>
          </p:cNvCxnSpPr>
          <p:nvPr/>
        </p:nvCxnSpPr>
        <p:spPr>
          <a:xfrm flipH="1">
            <a:off x="9561334" y="2866479"/>
            <a:ext cx="1" cy="2285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51" idx="2"/>
            <a:endCxn id="52" idx="0"/>
          </p:cNvCxnSpPr>
          <p:nvPr/>
        </p:nvCxnSpPr>
        <p:spPr>
          <a:xfrm>
            <a:off x="9561334" y="3670717"/>
            <a:ext cx="2" cy="163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52" idx="2"/>
            <a:endCxn id="53" idx="0"/>
          </p:cNvCxnSpPr>
          <p:nvPr/>
        </p:nvCxnSpPr>
        <p:spPr>
          <a:xfrm flipH="1">
            <a:off x="9561335" y="4409903"/>
            <a:ext cx="1" cy="1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53" idx="2"/>
            <a:endCxn id="54" idx="0"/>
          </p:cNvCxnSpPr>
          <p:nvPr/>
        </p:nvCxnSpPr>
        <p:spPr>
          <a:xfrm>
            <a:off x="9561335" y="5173501"/>
            <a:ext cx="0" cy="1878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5321148" y="6100243"/>
            <a:ext cx="168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Proof Tree</a:t>
            </a:r>
            <a:endParaRPr lang="en-GB" sz="2800" dirty="0"/>
          </a:p>
        </p:txBody>
      </p:sp>
      <p:sp>
        <p:nvSpPr>
          <p:cNvPr id="72" name="ZoneTexte 71"/>
          <p:cNvSpPr txBox="1"/>
          <p:nvPr/>
        </p:nvSpPr>
        <p:spPr>
          <a:xfrm>
            <a:off x="8833664" y="6161798"/>
            <a:ext cx="140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Unfolding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35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Proving the regularity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32651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Unfoldings</a:t>
            </a:r>
            <a:r>
              <a:rPr lang="en-GB" dirty="0" smtClean="0"/>
              <a:t> sufficient for the witnessing Q and not Q’ because Q’ is </a:t>
            </a:r>
            <a:r>
              <a:rPr lang="en-GB" dirty="0" smtClean="0">
                <a:solidFill>
                  <a:srgbClr val="0070C0"/>
                </a:solidFill>
              </a:rPr>
              <a:t>homomorphic closed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Unfolding of </a:t>
            </a:r>
            <a:r>
              <a:rPr lang="en-GB" dirty="0" err="1" smtClean="0"/>
              <a:t>Datalog</a:t>
            </a:r>
            <a:r>
              <a:rPr lang="en-GB" dirty="0" smtClean="0"/>
              <a:t> Program has bounded </a:t>
            </a:r>
            <a:r>
              <a:rPr lang="en-GB" dirty="0" err="1" smtClean="0"/>
              <a:t>treewidth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0070C0"/>
                </a:solidFill>
              </a:rPr>
              <a:t>The maximal number of variables in a rule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set of tree encodings obtained from </a:t>
            </a:r>
            <a:r>
              <a:rPr lang="en-GB" dirty="0" err="1" smtClean="0"/>
              <a:t>unfoldings</a:t>
            </a:r>
            <a:r>
              <a:rPr lang="en-GB" dirty="0" smtClean="0"/>
              <a:t> is regular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size of the alphabet is exponential in the </a:t>
            </a:r>
            <a:r>
              <a:rPr lang="en-GB" dirty="0" err="1" smtClean="0"/>
              <a:t>Datalog</a:t>
            </a:r>
            <a:r>
              <a:rPr lang="en-GB" dirty="0" smtClean="0"/>
              <a:t> Program</a:t>
            </a:r>
          </a:p>
          <a:p>
            <a:pPr marL="0" indent="0">
              <a:buNone/>
            </a:pPr>
            <a:r>
              <a:rPr lang="en-GB" dirty="0" smtClean="0"/>
              <a:t>The size of the automata is exponential in the </a:t>
            </a:r>
            <a:r>
              <a:rPr lang="en-GB" dirty="0" err="1" smtClean="0"/>
              <a:t>Datalog</a:t>
            </a:r>
            <a:r>
              <a:rPr lang="en-GB" dirty="0" smtClean="0"/>
              <a:t>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the complexity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Translating Monadic </a:t>
            </a:r>
            <a:r>
              <a:rPr lang="en-GB" dirty="0" err="1" smtClean="0"/>
              <a:t>Datalog</a:t>
            </a:r>
            <a:r>
              <a:rPr lang="en-GB" dirty="0" smtClean="0"/>
              <a:t> in MSO over the instance</a:t>
            </a:r>
          </a:p>
          <a:p>
            <a:pPr marL="0" indent="0">
              <a:buNone/>
            </a:pPr>
            <a:r>
              <a:rPr lang="en-GB" dirty="0" smtClean="0"/>
              <a:t>Translating MSO over the instance in MSO over the tree encoding (</a:t>
            </a:r>
            <a:r>
              <a:rPr lang="en-GB" dirty="0" err="1" smtClean="0"/>
              <a:t>Courcelle</a:t>
            </a:r>
            <a:r>
              <a:rPr lang="en-GB" dirty="0"/>
              <a:t>)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Translating  MSO in tree automata </a:t>
            </a:r>
          </a:p>
          <a:p>
            <a:pPr marL="0" indent="0">
              <a:buNone/>
            </a:pPr>
            <a:r>
              <a:rPr lang="en-GB" dirty="0" smtClean="0"/>
              <a:t>               Non elementary bound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Goal: obtaining a better bound</a:t>
            </a:r>
            <a:endParaRPr lang="en-GB" dirty="0"/>
          </a:p>
        </p:txBody>
      </p:sp>
      <p:sp>
        <p:nvSpPr>
          <p:cNvPr id="4" name="Flèche droite 3"/>
          <p:cNvSpPr/>
          <p:nvPr/>
        </p:nvSpPr>
        <p:spPr>
          <a:xfrm>
            <a:off x="1072445" y="3758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Translating a rule into a top down tree automata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 rule </a:t>
            </a:r>
            <a:r>
              <a:rPr lang="en-GB" dirty="0" smtClean="0">
                <a:solidFill>
                  <a:srgbClr val="0070C0"/>
                </a:solidFill>
              </a:rPr>
              <a:t>selects </a:t>
            </a:r>
            <a:r>
              <a:rPr lang="en-GB" dirty="0">
                <a:solidFill>
                  <a:srgbClr val="0070C0"/>
                </a:solidFill>
              </a:rPr>
              <a:t>a value</a:t>
            </a:r>
          </a:p>
          <a:p>
            <a:pPr marL="0" indent="0">
              <a:buNone/>
            </a:pPr>
            <a:r>
              <a:rPr lang="en-GB" dirty="0"/>
              <a:t>Ranked Trees </a:t>
            </a:r>
            <a:r>
              <a:rPr lang="en-GB" dirty="0" smtClean="0"/>
              <a:t>with a relation </a:t>
            </a:r>
            <a:r>
              <a:rPr lang="en-GB" dirty="0" smtClean="0">
                <a:solidFill>
                  <a:srgbClr val="C00000"/>
                </a:solidFill>
              </a:rPr>
              <a:t>S</a:t>
            </a:r>
            <a:r>
              <a:rPr lang="en-GB" dirty="0" smtClean="0"/>
              <a:t> showing which value is returned </a:t>
            </a:r>
          </a:p>
          <a:p>
            <a:pPr marL="0" indent="0">
              <a:buNone/>
            </a:pPr>
            <a:r>
              <a:rPr lang="en-GB" dirty="0" smtClean="0"/>
              <a:t>It appears only </a:t>
            </a:r>
            <a:r>
              <a:rPr lang="en-GB" dirty="0" smtClean="0">
                <a:solidFill>
                  <a:srgbClr val="0070C0"/>
                </a:solidFill>
              </a:rPr>
              <a:t>once</a:t>
            </a:r>
            <a:r>
              <a:rPr lang="en-GB" dirty="0" smtClean="0"/>
              <a:t> in the tree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State</a:t>
            </a:r>
            <a:r>
              <a:rPr lang="en-GB" dirty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partial mapping of the variables into the symbol of the current </a:t>
            </a:r>
            <a:r>
              <a:rPr lang="en-GB" dirty="0" smtClean="0"/>
              <a:t>letter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Subquery </a:t>
            </a:r>
            <a:r>
              <a:rPr lang="en-GB" dirty="0" smtClean="0"/>
              <a:t>satisfied in the current letter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0070C0"/>
                </a:solidFill>
              </a:rPr>
              <a:t>Intentional </a:t>
            </a:r>
            <a:r>
              <a:rPr lang="en-GB" dirty="0" smtClean="0">
                <a:solidFill>
                  <a:srgbClr val="0070C0"/>
                </a:solidFill>
              </a:rPr>
              <a:t>predicates </a:t>
            </a:r>
            <a:r>
              <a:rPr lang="en-GB" dirty="0">
                <a:solidFill>
                  <a:srgbClr val="0070C0"/>
                </a:solidFill>
              </a:rPr>
              <a:t>guessed into the current </a:t>
            </a:r>
            <a:r>
              <a:rPr lang="en-GB" dirty="0" smtClean="0">
                <a:solidFill>
                  <a:srgbClr val="0070C0"/>
                </a:solidFill>
              </a:rPr>
              <a:t>letter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Subquery still not satisfied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Transition : Updating the partial mapping by guessing 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of a query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Finding an optimal plan by using relation algebra</a:t>
                </a:r>
              </a:p>
              <a:p>
                <a:pPr marL="0" indent="0" algn="ctr">
                  <a:buNone/>
                </a:pPr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fr-F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fr-FR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fr-F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.2=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Minimisation of the query : Removing unnecessary part of the query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4"/>
          <p:cNvCxnSpPr/>
          <p:nvPr/>
        </p:nvCxnSpPr>
        <p:spPr>
          <a:xfrm flipV="1">
            <a:off x="3451123" y="5781368"/>
            <a:ext cx="5358580" cy="294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4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Translating a rule into a bottom up tree automata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q3(x) </a:t>
                </a:r>
                <a:r>
                  <a:rPr lang="en-GB" dirty="0"/>
                  <a:t>:- </a:t>
                </a:r>
                <a:r>
                  <a:rPr lang="en-GB" dirty="0" smtClean="0"/>
                  <a:t>q2(y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Examples of states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</m:oMath>
                </a14:m>
                <a:r>
                  <a:rPr lang="en-GB" dirty="0" smtClean="0"/>
                  <a:t>, {q2(y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), S(x)})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((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{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GB" dirty="0" smtClean="0"/>
                  <a:t>2(y</a:t>
                </a:r>
                <a:r>
                  <a:rPr lang="en-GB" dirty="0"/>
                  <a:t>), BE(y,x), S(x</a:t>
                </a:r>
                <a:r>
                  <a:rPr lang="en-GB" dirty="0" smtClean="0"/>
                  <a:t>)},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</m:oMath>
                </a14:m>
                <a:r>
                  <a:rPr lang="fr-F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b="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Difficulty: mapping keeping the same variable through different states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>
            <a:stCxn id="5" idx="1"/>
            <a:endCxn id="6" idx="0"/>
          </p:cNvCxnSpPr>
          <p:nvPr/>
        </p:nvCxnSpPr>
        <p:spPr>
          <a:xfrm flipH="1">
            <a:off x="8436250" y="1825625"/>
            <a:ext cx="877225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9313475" y="1380029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75" y="1380029"/>
                <a:ext cx="1066660" cy="891192"/>
              </a:xfrm>
              <a:prstGeom prst="roundRect">
                <a:avLst/>
              </a:prstGeom>
              <a:blipFill rotWithShape="0">
                <a:blip r:embed="rId3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à coins arrondis 5"/>
              <p:cNvSpPr/>
              <p:nvPr/>
            </p:nvSpPr>
            <p:spPr>
              <a:xfrm>
                <a:off x="7902920" y="263899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à coins arrondi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20" y="2638994"/>
                <a:ext cx="1066660" cy="89119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10746072" y="395022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072" y="3950221"/>
                <a:ext cx="1066660" cy="891192"/>
              </a:xfrm>
              <a:prstGeom prst="roundRect">
                <a:avLst/>
              </a:prstGeom>
              <a:blipFill rotWithShape="0"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/>
              <p:cNvSpPr/>
              <p:nvPr/>
            </p:nvSpPr>
            <p:spPr>
              <a:xfrm>
                <a:off x="10746072" y="263899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à coins arrondi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072" y="2638994"/>
                <a:ext cx="1066660" cy="891192"/>
              </a:xfrm>
              <a:prstGeom prst="roundRect">
                <a:avLst/>
              </a:prstGeom>
              <a:blipFill rotWithShape="0"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9313475" y="2638994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75" y="2638994"/>
                <a:ext cx="1066660" cy="89119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à coins arrondis 9"/>
              <p:cNvSpPr/>
              <p:nvPr/>
            </p:nvSpPr>
            <p:spPr>
              <a:xfrm>
                <a:off x="9313475" y="395022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à coins arrond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75" y="3950221"/>
                <a:ext cx="1066660" cy="891192"/>
              </a:xfrm>
              <a:prstGeom prst="roundRect">
                <a:avLst/>
              </a:prstGeom>
              <a:blipFill rotWithShape="0"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7902920" y="3950221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20" y="3950221"/>
                <a:ext cx="1066660" cy="89119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>
            <a:stCxn id="5" idx="3"/>
            <a:endCxn id="8" idx="0"/>
          </p:cNvCxnSpPr>
          <p:nvPr/>
        </p:nvCxnSpPr>
        <p:spPr>
          <a:xfrm>
            <a:off x="10380135" y="1825625"/>
            <a:ext cx="899267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2"/>
            <a:endCxn id="9" idx="0"/>
          </p:cNvCxnSpPr>
          <p:nvPr/>
        </p:nvCxnSpPr>
        <p:spPr>
          <a:xfrm>
            <a:off x="9846805" y="2271221"/>
            <a:ext cx="0" cy="367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2"/>
            <a:endCxn id="11" idx="0"/>
          </p:cNvCxnSpPr>
          <p:nvPr/>
        </p:nvCxnSpPr>
        <p:spPr>
          <a:xfrm>
            <a:off x="8436250" y="353018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2"/>
            <a:endCxn id="10" idx="0"/>
          </p:cNvCxnSpPr>
          <p:nvPr/>
        </p:nvCxnSpPr>
        <p:spPr>
          <a:xfrm>
            <a:off x="9846805" y="353018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2"/>
            <a:endCxn id="7" idx="0"/>
          </p:cNvCxnSpPr>
          <p:nvPr/>
        </p:nvCxnSpPr>
        <p:spPr>
          <a:xfrm>
            <a:off x="11279402" y="3530186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rganigramme : Connecteur 10"/>
          <p:cNvSpPr/>
          <p:nvPr/>
        </p:nvSpPr>
        <p:spPr>
          <a:xfrm>
            <a:off x="10168558" y="2442853"/>
            <a:ext cx="504000" cy="504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rganigramme : Connecteur 9"/>
          <p:cNvSpPr/>
          <p:nvPr/>
        </p:nvSpPr>
        <p:spPr>
          <a:xfrm>
            <a:off x="10168558" y="3154855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Tree automata to Localized automata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Two way automaton :</a:t>
                </a:r>
              </a:p>
              <a:p>
                <a:pPr marL="0" indent="0">
                  <a:buNone/>
                </a:pPr>
                <a:r>
                  <a:rPr lang="en-GB" dirty="0" smtClean="0"/>
                  <a:t>Navigating to the parent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 smtClean="0"/>
                  <a:t> to a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to itself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↺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Transition: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e>
                    </m:d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fr-F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Alternating automata </a:t>
                </a:r>
              </a:p>
              <a:p>
                <a:pPr marL="0" indent="0">
                  <a:buNone/>
                </a:pPr>
                <a:r>
                  <a:rPr lang="en-GB" dirty="0" smtClean="0"/>
                  <a:t>Transition is Boolean formula of transitions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Two way alternating automata combining both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 smtClean="0"/>
                  <a:t>Localized automata: starting from any node of the tree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rganigramme : Connecteur 4"/>
          <p:cNvSpPr/>
          <p:nvPr/>
        </p:nvSpPr>
        <p:spPr>
          <a:xfrm>
            <a:off x="10243578" y="2530128"/>
            <a:ext cx="353961" cy="353961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10243584" y="3968116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cxnSp>
        <p:nvCxnSpPr>
          <p:cNvPr id="8" name="Connecteur droit avec flèche 7"/>
          <p:cNvCxnSpPr>
            <a:stCxn id="5" idx="4"/>
            <a:endCxn id="6" idx="0"/>
          </p:cNvCxnSpPr>
          <p:nvPr/>
        </p:nvCxnSpPr>
        <p:spPr>
          <a:xfrm>
            <a:off x="10420559" y="2884089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ganigramme : Connecteur 11"/>
          <p:cNvSpPr/>
          <p:nvPr/>
        </p:nvSpPr>
        <p:spPr>
          <a:xfrm>
            <a:off x="10168558" y="3157826"/>
            <a:ext cx="504000" cy="5040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Connecteur droit avec flèche 8"/>
          <p:cNvCxnSpPr>
            <a:endCxn id="7" idx="0"/>
          </p:cNvCxnSpPr>
          <p:nvPr/>
        </p:nvCxnSpPr>
        <p:spPr>
          <a:xfrm>
            <a:off x="10420565" y="3591455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rganigramme : Connecteur 5"/>
          <p:cNvSpPr/>
          <p:nvPr/>
        </p:nvSpPr>
        <p:spPr>
          <a:xfrm>
            <a:off x="10243585" y="3227802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1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Tree automata to Localized automata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Goal: </a:t>
            </a:r>
            <a:r>
              <a:rPr lang="en-GB" dirty="0"/>
              <a:t>removing </a:t>
            </a:r>
            <a:r>
              <a:rPr lang="en-GB" dirty="0" smtClean="0"/>
              <a:t>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Intuitive idea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r>
              <a:rPr lang="en-GB" dirty="0" smtClean="0"/>
              <a:t>	The node where a localised automata starts from</a:t>
            </a:r>
          </a:p>
          <a:p>
            <a:pPr marL="0" indent="0" algn="ctr">
              <a:buNone/>
            </a:pPr>
            <a:r>
              <a:rPr lang="en-GB" dirty="0" smtClean="0"/>
              <a:t>	= </a:t>
            </a:r>
          </a:p>
          <a:p>
            <a:pPr marL="0" indent="0" algn="ctr">
              <a:buNone/>
            </a:pPr>
            <a:r>
              <a:rPr lang="en-GB" dirty="0" smtClean="0"/>
              <a:t>the node labelled S in our tree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à coins arrondis 3"/>
          <p:cNvSpPr/>
          <p:nvPr/>
        </p:nvSpPr>
        <p:spPr>
          <a:xfrm>
            <a:off x="1967089" y="4562651"/>
            <a:ext cx="8257822" cy="161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For any top down automata selecting a node, there exists an equivalent localized automata starting from the selected node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6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Tree automata to localized automata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Starting from the red node</a:t>
                </a:r>
              </a:p>
              <a:p>
                <a:pPr marL="0" indent="0">
                  <a:buNone/>
                </a:pPr>
                <a:r>
                  <a:rPr lang="en-GB" dirty="0" smtClean="0"/>
                  <a:t>With the state</a:t>
                </a:r>
              </a:p>
              <a:p>
                <a:pPr marL="0" indent="0">
                  <a:buNone/>
                </a:pPr>
                <a:r>
                  <a:rPr lang="en-GB" dirty="0"/>
                  <a:t>((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{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GB" dirty="0"/>
                  <a:t>2(y), BE(y,x), S(x)},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The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automaton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goes</a:t>
                </a:r>
                <a:r>
                  <a:rPr lang="fr-FR" dirty="0" smtClean="0">
                    <a:ea typeface="Cambria Math" panose="02040503050406030204" pitchFamily="18" charset="0"/>
                  </a:rPr>
                  <a:t> down </a:t>
                </a: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simulating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classicaly</a:t>
                </a:r>
                <a:r>
                  <a:rPr lang="fr-FR" dirty="0" smtClean="0">
                    <a:ea typeface="Cambria Math" panose="02040503050406030204" pitchFamily="18" charset="0"/>
                  </a:rPr>
                  <a:t> the a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run</a:t>
                </a:r>
                <a:endParaRPr lang="fr-F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The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automata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goes</a:t>
                </a:r>
                <a:r>
                  <a:rPr lang="fr-FR" dirty="0" smtClean="0">
                    <a:ea typeface="Cambria Math" panose="02040503050406030204" pitchFamily="18" charset="0"/>
                  </a:rPr>
                  <a:t> up to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simulate</a:t>
                </a:r>
                <a:r>
                  <a:rPr lang="fr-FR" dirty="0" smtClean="0">
                    <a:ea typeface="Cambria Math" panose="02040503050406030204" pitchFamily="18" charset="0"/>
                  </a:rPr>
                  <a:t> the </a:t>
                </a:r>
              </a:p>
              <a:p>
                <a:pPr marL="0" indent="0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part of the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run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leading</a:t>
                </a:r>
                <a:r>
                  <a:rPr lang="fr-FR" dirty="0" smtClean="0">
                    <a:ea typeface="Cambria Math" panose="02040503050406030204" pitchFamily="18" charset="0"/>
                  </a:rPr>
                  <a:t> to  </a:t>
                </a: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:r>
                  <a:rPr lang="en-GB" dirty="0"/>
                  <a:t>((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{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GB" dirty="0"/>
                  <a:t>2(y), BE(y,x), S(x)},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dirty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>
            <a:stCxn id="5" idx="1"/>
            <a:endCxn id="6" idx="0"/>
          </p:cNvCxnSpPr>
          <p:nvPr/>
        </p:nvCxnSpPr>
        <p:spPr>
          <a:xfrm flipH="1">
            <a:off x="8120161" y="2446514"/>
            <a:ext cx="877225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à coins arrondis 4"/>
              <p:cNvSpPr/>
              <p:nvPr/>
            </p:nvSpPr>
            <p:spPr>
              <a:xfrm>
                <a:off x="8997386" y="2000918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à coins arrond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386" y="2000918"/>
                <a:ext cx="1066660" cy="891192"/>
              </a:xfrm>
              <a:prstGeom prst="roundRect">
                <a:avLst/>
              </a:prstGeom>
              <a:blipFill rotWithShape="0">
                <a:blip r:embed="rId3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à coins arrondis 5"/>
              <p:cNvSpPr/>
              <p:nvPr/>
            </p:nvSpPr>
            <p:spPr>
              <a:xfrm>
                <a:off x="7586831" y="325988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à coins arrondi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31" y="3259883"/>
                <a:ext cx="1066660" cy="89119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10429983" y="457111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83" y="4571110"/>
                <a:ext cx="1066660" cy="891192"/>
              </a:xfrm>
              <a:prstGeom prst="roundRect">
                <a:avLst/>
              </a:prstGeom>
              <a:blipFill rotWithShape="0">
                <a:blip r:embed="rId5"/>
                <a:stretch>
                  <a:fillRect b="-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à coins arrondis 7"/>
              <p:cNvSpPr/>
              <p:nvPr/>
            </p:nvSpPr>
            <p:spPr>
              <a:xfrm>
                <a:off x="10429983" y="325988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à coins arrondi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983" y="3259883"/>
                <a:ext cx="1066660" cy="8911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8997386" y="3259883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386" y="3259883"/>
                <a:ext cx="1066660" cy="89119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à coins arrondis 9"/>
              <p:cNvSpPr/>
              <p:nvPr/>
            </p:nvSpPr>
            <p:spPr>
              <a:xfrm>
                <a:off x="8997386" y="457111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à coins arrondi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386" y="4571110"/>
                <a:ext cx="1066660" cy="891192"/>
              </a:xfrm>
              <a:prstGeom prst="roundRect">
                <a:avLst/>
              </a:prstGeom>
              <a:blipFill rotWithShape="0">
                <a:blip r:embed="rId8"/>
                <a:stretch>
                  <a:fillRect b="-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à coins arrondis 10"/>
              <p:cNvSpPr/>
              <p:nvPr/>
            </p:nvSpPr>
            <p:spPr>
              <a:xfrm>
                <a:off x="7586831" y="4571110"/>
                <a:ext cx="1066660" cy="8911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fr-FR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𝑅𝐵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31" y="4571110"/>
                <a:ext cx="1066660" cy="89119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>
            <a:stCxn id="5" idx="3"/>
            <a:endCxn id="8" idx="0"/>
          </p:cNvCxnSpPr>
          <p:nvPr/>
        </p:nvCxnSpPr>
        <p:spPr>
          <a:xfrm>
            <a:off x="10064046" y="2446514"/>
            <a:ext cx="899267" cy="8133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2"/>
            <a:endCxn id="9" idx="0"/>
          </p:cNvCxnSpPr>
          <p:nvPr/>
        </p:nvCxnSpPr>
        <p:spPr>
          <a:xfrm>
            <a:off x="9530716" y="2892110"/>
            <a:ext cx="0" cy="3677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2"/>
            <a:endCxn id="11" idx="0"/>
          </p:cNvCxnSpPr>
          <p:nvPr/>
        </p:nvCxnSpPr>
        <p:spPr>
          <a:xfrm>
            <a:off x="8120161" y="415107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2"/>
            <a:endCxn id="10" idx="0"/>
          </p:cNvCxnSpPr>
          <p:nvPr/>
        </p:nvCxnSpPr>
        <p:spPr>
          <a:xfrm>
            <a:off x="9530716" y="415107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8" idx="2"/>
            <a:endCxn id="7" idx="0"/>
          </p:cNvCxnSpPr>
          <p:nvPr/>
        </p:nvCxnSpPr>
        <p:spPr>
          <a:xfrm>
            <a:off x="10963313" y="4151075"/>
            <a:ext cx="0" cy="42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the automata for each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With each rule, </a:t>
                </a:r>
              </a:p>
              <a:p>
                <a:pPr marL="0" indent="0">
                  <a:buNone/>
                </a:pPr>
                <a:r>
                  <a:rPr lang="en-GB" dirty="0" smtClean="0"/>
                  <a:t>A localized automata starting from the “value” returned by the rule</a:t>
                </a:r>
              </a:p>
              <a:p>
                <a:pPr marL="0" indent="0">
                  <a:buNone/>
                </a:pPr>
                <a:r>
                  <a:rPr lang="en-GB" dirty="0" smtClean="0"/>
                  <a:t>Be careful,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intentional facts are not checked yet. </a:t>
                </a:r>
              </a:p>
              <a:p>
                <a:pPr marL="0" indent="0">
                  <a:buNone/>
                </a:pPr>
                <a:r>
                  <a:rPr lang="en-GB" dirty="0"/>
                  <a:t>C</a:t>
                </a:r>
                <a:r>
                  <a:rPr lang="en-GB" dirty="0" smtClean="0"/>
                  <a:t>hecking a intentional fact by a localized automata	</a:t>
                </a:r>
              </a:p>
              <a:p>
                <a:pPr marL="0" indent="0">
                  <a:buNone/>
                </a:pPr>
                <a:r>
                  <a:rPr lang="en-GB" dirty="0"/>
                  <a:t>((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{</m:t>
                    </m:r>
                  </m:oMath>
                </a14:m>
                <a:r>
                  <a:rPr lang="en-GB" dirty="0" smtClean="0">
                    <a:solidFill>
                      <a:srgbClr val="C00000"/>
                    </a:solidFill>
                  </a:rPr>
                  <a:t>q2(y</a:t>
                </a:r>
                <a:r>
                  <a:rPr lang="en-GB" dirty="0">
                    <a:solidFill>
                      <a:srgbClr val="C00000"/>
                    </a:solidFill>
                  </a:rPr>
                  <a:t>), </a:t>
                </a:r>
                <a:r>
                  <a:rPr lang="en-GB" dirty="0"/>
                  <a:t>BE(y,x), S(x)},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⊘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Launching</a:t>
                </a:r>
                <a:r>
                  <a:rPr lang="fr-FR" dirty="0" smtClean="0">
                    <a:ea typeface="Cambria Math" panose="02040503050406030204" pitchFamily="18" charset="0"/>
                  </a:rPr>
                  <a:t> the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localized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automata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corresponding</a:t>
                </a:r>
                <a:r>
                  <a:rPr lang="fr-FR" dirty="0" smtClean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fr-F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Finally</a:t>
                </a:r>
                <a:r>
                  <a:rPr lang="fr-FR" dirty="0" smtClean="0">
                    <a:ea typeface="Cambria Math" panose="02040503050406030204" pitchFamily="18" charset="0"/>
                  </a:rPr>
                  <a:t>, a  2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two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way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alternating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automata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checking</a:t>
                </a:r>
                <a:r>
                  <a:rPr lang="fr-FR" dirty="0" smtClean="0">
                    <a:ea typeface="Cambria Math" panose="02040503050406030204" pitchFamily="18" charset="0"/>
                  </a:rPr>
                  <a:t> if Q’ 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is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satisfied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the proof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 A tree automaton describing the tree encoding of the </a:t>
            </a:r>
            <a:r>
              <a:rPr lang="en-GB" dirty="0" err="1" smtClean="0"/>
              <a:t>unfoldings</a:t>
            </a:r>
            <a:r>
              <a:rPr lang="en-GB" dirty="0" smtClean="0"/>
              <a:t> of Q.</a:t>
            </a:r>
          </a:p>
          <a:p>
            <a:pPr marL="0" indent="0">
              <a:buNone/>
            </a:pPr>
            <a:r>
              <a:rPr lang="en-GB" dirty="0" smtClean="0"/>
              <a:t>Its size is </a:t>
            </a:r>
            <a:r>
              <a:rPr lang="en-GB" dirty="0" smtClean="0">
                <a:solidFill>
                  <a:srgbClr val="0070C0"/>
                </a:solidFill>
              </a:rPr>
              <a:t>exponential</a:t>
            </a:r>
            <a:r>
              <a:rPr lang="en-GB" dirty="0" smtClean="0"/>
              <a:t> in Q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 two alternating automaton describing the tree encodings of instances satisfying Q’. Its size is </a:t>
            </a:r>
            <a:r>
              <a:rPr lang="en-GB" dirty="0" smtClean="0">
                <a:solidFill>
                  <a:srgbClr val="0070C0"/>
                </a:solidFill>
              </a:rPr>
              <a:t>exponential</a:t>
            </a:r>
            <a:r>
              <a:rPr lang="en-GB" dirty="0" smtClean="0"/>
              <a:t> in Q’ and Q.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Following </a:t>
            </a:r>
            <a:r>
              <a:rPr lang="en-GB" dirty="0" err="1"/>
              <a:t>Cosmadakis</a:t>
            </a:r>
            <a:r>
              <a:rPr lang="en-GB" dirty="0"/>
              <a:t> &amp; al </a:t>
            </a:r>
            <a:r>
              <a:rPr lang="en-GB" dirty="0" smtClean="0"/>
              <a:t>1988, there exists a two alternating automata for not Q’ which size is </a:t>
            </a:r>
            <a:r>
              <a:rPr lang="en-GB" dirty="0" smtClean="0">
                <a:solidFill>
                  <a:srgbClr val="0070C0"/>
                </a:solidFill>
              </a:rPr>
              <a:t>exponential</a:t>
            </a:r>
            <a:r>
              <a:rPr lang="en-GB" dirty="0" smtClean="0"/>
              <a:t> in Q’. </a:t>
            </a:r>
          </a:p>
          <a:p>
            <a:pPr marL="0" indent="0">
              <a:buNone/>
            </a:pPr>
            <a:r>
              <a:rPr lang="en-GB" dirty="0" smtClean="0"/>
              <a:t>Therefore there exists a tree automata describing not Q’ of size </a:t>
            </a:r>
            <a:r>
              <a:rPr lang="en-GB" dirty="0" smtClean="0">
                <a:solidFill>
                  <a:srgbClr val="0070C0"/>
                </a:solidFill>
              </a:rPr>
              <a:t>2 exponential </a:t>
            </a:r>
            <a:r>
              <a:rPr lang="en-GB" dirty="0" smtClean="0"/>
              <a:t>for Q’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emptiness of the intersection of 2 tree automata is in </a:t>
            </a:r>
            <a:r>
              <a:rPr lang="en-GB" dirty="0" err="1" smtClean="0">
                <a:solidFill>
                  <a:srgbClr val="0070C0"/>
                </a:solidFill>
              </a:rPr>
              <a:t>ptime</a:t>
            </a:r>
            <a:r>
              <a:rPr lang="en-GB" dirty="0" smtClean="0"/>
              <a:t> in their size.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MQ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Generalization for MQ: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Problem</a:t>
            </a:r>
            <a:r>
              <a:rPr lang="en-GB" dirty="0" smtClean="0"/>
              <a:t> : a set of global variables.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Consider trees with valuation of the global variables represented by using </a:t>
            </a:r>
            <a:r>
              <a:rPr lang="en-GB" dirty="0" smtClean="0">
                <a:solidFill>
                  <a:srgbClr val="0070C0"/>
                </a:solidFill>
              </a:rPr>
              <a:t>new relations </a:t>
            </a:r>
            <a:r>
              <a:rPr lang="en-GB" dirty="0" smtClean="0"/>
              <a:t>appearing </a:t>
            </a:r>
            <a:r>
              <a:rPr lang="en-GB" dirty="0" smtClean="0">
                <a:solidFill>
                  <a:srgbClr val="0070C0"/>
                </a:solidFill>
              </a:rPr>
              <a:t>once</a:t>
            </a:r>
            <a:r>
              <a:rPr lang="en-GB" dirty="0" smtClean="0"/>
              <a:t> in a tree</a:t>
            </a:r>
          </a:p>
          <a:p>
            <a:pPr marL="0" indent="0">
              <a:buNone/>
            </a:pPr>
            <a:r>
              <a:rPr lang="en-GB" dirty="0" smtClean="0"/>
              <a:t>Translating the MDL program using previous method for such trees.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 smtClean="0"/>
              <a:t>Pb</a:t>
            </a:r>
            <a:r>
              <a:rPr lang="en-GB" b="1" dirty="0" smtClean="0"/>
              <a:t>: </a:t>
            </a:r>
            <a:r>
              <a:rPr lang="en-GB" dirty="0" smtClean="0"/>
              <a:t>Not the possibility to negate the two way alternating automata to obtain not Q’. </a:t>
            </a:r>
          </a:p>
          <a:p>
            <a:pPr marL="0" indent="0">
              <a:buNone/>
            </a:pPr>
            <a:r>
              <a:rPr lang="en-GB" b="1" dirty="0" smtClean="0"/>
              <a:t>Solution: </a:t>
            </a:r>
            <a:r>
              <a:rPr lang="en-GB" dirty="0" smtClean="0"/>
              <a:t>first translating in a tree automata then projecting the relations representing the global variables and then complementing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-&gt; </a:t>
            </a:r>
            <a:r>
              <a:rPr lang="en-GB" dirty="0" smtClean="0">
                <a:solidFill>
                  <a:srgbClr val="0070C0"/>
                </a:solidFill>
              </a:rPr>
              <a:t>Exponential blow up</a:t>
            </a:r>
          </a:p>
        </p:txBody>
      </p:sp>
    </p:spTree>
    <p:extLst>
      <p:ext uri="{BB962C8B-B14F-4D97-AF65-F5344CB8AC3E}">
        <p14:creationId xmlns:p14="http://schemas.microsoft.com/office/powerpoint/2010/main" val="41380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frontier guarded TGDs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→∃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Certain Query answering for CQs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Same schema than for </a:t>
                </a:r>
                <a:r>
                  <a:rPr lang="en-GB" dirty="0" err="1" smtClean="0"/>
                  <a:t>Datalog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Difficulty :</a:t>
                </a:r>
              </a:p>
              <a:p>
                <a:pPr marL="0" indent="0">
                  <a:buNone/>
                </a:pPr>
                <a:r>
                  <a:rPr lang="en-GB" dirty="0" smtClean="0"/>
                  <a:t>Infinite trees -&gt; using parity automata</a:t>
                </a: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Generalization to Logics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Guarded Negation First Order Logic (GNF):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r-F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Guarded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Negation</a:t>
                </a:r>
                <a:r>
                  <a:rPr lang="fr-FR" dirty="0" smtClean="0">
                    <a:ea typeface="Cambria Math" panose="02040503050406030204" pitchFamily="18" charset="0"/>
                  </a:rPr>
                  <a:t> Fixe Point (GNFP)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𝑙𝑓𝑝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Where</a:t>
                </a:r>
                <a:r>
                  <a:rPr lang="fr-FR" dirty="0" smtClean="0">
                    <a:ea typeface="Cambria Math" panose="02040503050406030204" pitchFamily="18" charset="0"/>
                  </a:rPr>
                  <a:t> Y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is</a:t>
                </a:r>
                <a:r>
                  <a:rPr lang="fr-FR" dirty="0" smtClean="0">
                    <a:ea typeface="Cambria Math" panose="02040503050406030204" pitchFamily="18" charset="0"/>
                  </a:rPr>
                  <a:t> positive in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 smtClean="0">
                    <a:ea typeface="Cambria Math" panose="02040503050406030204" pitchFamily="18" charset="0"/>
                  </a:rPr>
                  <a:t> and t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is</a:t>
                </a:r>
                <a:r>
                  <a:rPr lang="fr-FR" dirty="0" smtClean="0">
                    <a:ea typeface="Cambria Math" panose="02040503050406030204" pitchFamily="18" charset="0"/>
                  </a:rPr>
                  <a:t> the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returned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tuple</a:t>
                </a:r>
                <a:r>
                  <a:rPr lang="fr-FR" dirty="0" smtClean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fr-F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Satisfiability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is</a:t>
                </a:r>
                <a:r>
                  <a:rPr lang="fr-FR" dirty="0" smtClean="0">
                    <a:ea typeface="Cambria Math" panose="02040503050406030204" pitchFamily="18" charset="0"/>
                  </a:rPr>
                  <a:t> 2EXPTIME-Complete [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Barany</a:t>
                </a:r>
                <a:r>
                  <a:rPr lang="fr-FR" dirty="0" smtClean="0">
                    <a:ea typeface="Cambria Math" panose="02040503050406030204" pitchFamily="18" charset="0"/>
                  </a:rPr>
                  <a:t> 2012]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8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Generalization to Logics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Generalization of GNFP to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GNFP-UP</a:t>
                </a:r>
                <a:r>
                  <a:rPr lang="en-GB" dirty="0" smtClean="0"/>
                  <a:t>: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including global variables in the fixe points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like global variables in MQ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𝑙𝑓𝑝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)](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ea typeface="Cambria Math" panose="02040503050406030204" pitchFamily="18" charset="0"/>
                  </a:rPr>
                  <a:t>The variables in z do not have to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be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guarded</a:t>
                </a:r>
                <a:r>
                  <a:rPr lang="fr-FR" dirty="0" smtClean="0">
                    <a:ea typeface="Cambria Math" panose="02040503050406030204" pitchFamily="18" charset="0"/>
                  </a:rPr>
                  <a:t> in the fixe point</a:t>
                </a:r>
              </a:p>
              <a:p>
                <a:pPr marL="0" indent="0">
                  <a:buNone/>
                </a:pPr>
                <a:r>
                  <a:rPr lang="fr-FR" dirty="0" err="1" smtClean="0">
                    <a:ea typeface="Cambria Math" panose="02040503050406030204" pitchFamily="18" charset="0"/>
                  </a:rPr>
                  <a:t>Difficulty</a:t>
                </a:r>
                <a:r>
                  <a:rPr lang="fr-FR" dirty="0" smtClean="0">
                    <a:ea typeface="Cambria Math" panose="02040503050406030204" pitchFamily="18" charset="0"/>
                  </a:rPr>
                  <a:t> of the proof: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infinite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trees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ea typeface="Cambria Math" panose="02040503050406030204" pitchFamily="18" charset="0"/>
                  </a:rPr>
                  <a:t>with</a:t>
                </a:r>
                <a:r>
                  <a:rPr lang="fr-FR" dirty="0" smtClean="0"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infinite</a:t>
                </a:r>
                <a:r>
                  <a:rPr lang="fr-FR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dirty="0" err="1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width</a:t>
                </a:r>
                <a:endParaRPr lang="fr-FR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1806223" y="4934656"/>
            <a:ext cx="8003822" cy="13433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Satisfiability of GNFP-UP is k+2 </a:t>
            </a:r>
            <a:r>
              <a:rPr lang="en-GB" sz="3200" dirty="0" err="1"/>
              <a:t>exptime</a:t>
            </a:r>
            <a:r>
              <a:rPr lang="en-GB" sz="3200" dirty="0" smtClean="0"/>
              <a:t>,</a:t>
            </a:r>
          </a:p>
          <a:p>
            <a:pPr algn="ctr"/>
            <a:r>
              <a:rPr lang="en-GB" sz="3200" dirty="0" smtClean="0"/>
              <a:t> </a:t>
            </a:r>
            <a:r>
              <a:rPr lang="en-GB" sz="3200" dirty="0"/>
              <a:t>k =</a:t>
            </a:r>
            <a:r>
              <a:rPr lang="en-GB" sz="3200" dirty="0" smtClean="0"/>
              <a:t> </a:t>
            </a:r>
            <a:r>
              <a:rPr lang="en-GB" sz="3200" dirty="0"/>
              <a:t>nesting of 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3832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 of queries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4587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Core problems for the optimisation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b="1" dirty="0" smtClean="0"/>
                  <a:t>Inclusion of queries 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Q is included in Q’ </a:t>
                </a:r>
                <a:r>
                  <a:rPr lang="en-GB" dirty="0" err="1" smtClean="0"/>
                  <a:t>iff</a:t>
                </a:r>
                <a:r>
                  <a:rPr lang="en-GB" dirty="0" smtClean="0"/>
                  <a:t> for any instance I,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if I satisfies Q then I satisfies Q’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b="1" dirty="0" smtClean="0"/>
                  <a:t>Rewriting a query in a language :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Q is rewritable in the language L </a:t>
                </a:r>
                <a:r>
                  <a:rPr lang="en-GB" dirty="0" err="1" smtClean="0"/>
                  <a:t>iff</a:t>
                </a:r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there exists a query Q’ in L such that Q is equivalent to Q’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Inclusion: NP complete for CQs, Undecidable for FO</a:t>
                </a: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45877" cy="4351338"/>
              </a:xfrm>
              <a:blipFill rotWithShape="0">
                <a:blip r:embed="rId2"/>
                <a:stretch>
                  <a:fillRect l="-1145" t="-3081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uses of automata for </a:t>
            </a:r>
            <a:r>
              <a:rPr lang="en-GB" dirty="0" err="1" smtClean="0"/>
              <a:t>boundness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Sketch of proof: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Reducing </a:t>
            </a:r>
            <a:r>
              <a:rPr lang="en-GB" dirty="0" smtClean="0"/>
              <a:t>to a problem for cost tree automata 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problem </a:t>
            </a:r>
            <a:r>
              <a:rPr lang="en-GB" dirty="0"/>
              <a:t>infinite limitedness theorem</a:t>
            </a:r>
            <a:r>
              <a:rPr lang="en-GB" dirty="0" smtClean="0"/>
              <a:t>” (ILT) from Colcombet</a:t>
            </a:r>
            <a:endParaRPr lang="en-GB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752601" y="1825625"/>
            <a:ext cx="8378536" cy="144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err="1"/>
              <a:t>Rewritability</a:t>
            </a:r>
            <a:r>
              <a:rPr lang="en-GB" sz="2800" dirty="0"/>
              <a:t> in FO of a </a:t>
            </a:r>
            <a:r>
              <a:rPr lang="en-GB" sz="2800" dirty="0" err="1"/>
              <a:t>fixpoint</a:t>
            </a:r>
            <a:r>
              <a:rPr lang="en-GB" sz="2800" dirty="0"/>
              <a:t> in GNFP-UP is decidable</a:t>
            </a:r>
          </a:p>
        </p:txBody>
      </p:sp>
    </p:spTree>
    <p:extLst>
      <p:ext uri="{BB962C8B-B14F-4D97-AF65-F5344CB8AC3E}">
        <p14:creationId xmlns:p14="http://schemas.microsoft.com/office/powerpoint/2010/main" val="39893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Summarize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Inclusion of Queries is a core question for optimization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Undecidable for </a:t>
            </a:r>
            <a:r>
              <a:rPr lang="en-GB" dirty="0" err="1" smtClean="0"/>
              <a:t>Datalog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Decidable for a huge range of queries MQ/GQ k+2 </a:t>
            </a:r>
            <a:r>
              <a:rPr lang="en-GB" dirty="0" err="1"/>
              <a:t>E</a:t>
            </a:r>
            <a:r>
              <a:rPr lang="en-GB" dirty="0" err="1" smtClean="0"/>
              <a:t>xptime</a:t>
            </a:r>
            <a:r>
              <a:rPr lang="en-GB" dirty="0" smtClean="0"/>
              <a:t>-c</a:t>
            </a:r>
          </a:p>
          <a:p>
            <a:pPr marL="0" indent="0">
              <a:buNone/>
            </a:pPr>
            <a:r>
              <a:rPr lang="en-GB" dirty="0" smtClean="0"/>
              <a:t>Certain query Answering for a query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Undecidable for TGD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Decidable for frontier-guarded TGDs 2 </a:t>
            </a:r>
            <a:r>
              <a:rPr lang="en-GB" dirty="0" err="1" smtClean="0"/>
              <a:t>Exptime</a:t>
            </a:r>
            <a:r>
              <a:rPr lang="en-GB" dirty="0" smtClean="0"/>
              <a:t>-c</a:t>
            </a:r>
          </a:p>
          <a:p>
            <a:pPr marL="0" indent="0">
              <a:buNone/>
            </a:pPr>
            <a:r>
              <a:rPr lang="en-GB" dirty="0" smtClean="0"/>
              <a:t>Generalization to logic GNFP-UP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Satisfiability of GNFP-UP  k+2 </a:t>
            </a:r>
            <a:r>
              <a:rPr lang="en-GB" dirty="0" err="1" smtClean="0"/>
              <a:t>Exptime</a:t>
            </a:r>
            <a:r>
              <a:rPr lang="en-GB" dirty="0" smtClean="0"/>
              <a:t>-c</a:t>
            </a:r>
          </a:p>
          <a:p>
            <a:pPr marL="0" indent="0">
              <a:buNone/>
            </a:pPr>
            <a:r>
              <a:rPr lang="en-GB" dirty="0" smtClean="0"/>
              <a:t>Proof based on bounded </a:t>
            </a:r>
            <a:r>
              <a:rPr lang="en-GB" dirty="0" err="1" smtClean="0"/>
              <a:t>treewidth</a:t>
            </a:r>
            <a:r>
              <a:rPr lang="en-GB" dirty="0" smtClean="0"/>
              <a:t>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5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go further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93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 step up in expressiveness of decidable </a:t>
            </a:r>
            <a:r>
              <a:rPr lang="en-GB" dirty="0" err="1" smtClean="0">
                <a:solidFill>
                  <a:srgbClr val="0070C0"/>
                </a:solidFill>
              </a:rPr>
              <a:t>fixepoint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logics</a:t>
            </a:r>
          </a:p>
          <a:p>
            <a:pPr marL="0" indent="0">
              <a:buNone/>
            </a:pPr>
            <a:r>
              <a:rPr lang="en-GB" dirty="0" smtClean="0"/>
              <a:t>M. Benedikt, P. Bourhis, M. </a:t>
            </a:r>
            <a:r>
              <a:rPr lang="en-GB" dirty="0"/>
              <a:t>Vanden </a:t>
            </a:r>
            <a:r>
              <a:rPr lang="en-GB" dirty="0" smtClean="0"/>
              <a:t>Boom LICS 2016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Query </a:t>
            </a:r>
            <a:r>
              <a:rPr lang="en-GB" dirty="0">
                <a:solidFill>
                  <a:srgbClr val="0070C0"/>
                </a:solidFill>
              </a:rPr>
              <a:t>answering with transitive and linear-ordered </a:t>
            </a:r>
            <a:r>
              <a:rPr lang="en-GB" dirty="0" smtClean="0">
                <a:solidFill>
                  <a:srgbClr val="0070C0"/>
                </a:solidFill>
              </a:rPr>
              <a:t>data</a:t>
            </a:r>
          </a:p>
          <a:p>
            <a:pPr marL="0" indent="0">
              <a:buNone/>
            </a:pPr>
            <a:r>
              <a:rPr lang="en-GB" dirty="0" smtClean="0"/>
              <a:t>A. Amarilli, M. </a:t>
            </a:r>
            <a:r>
              <a:rPr lang="en-GB" dirty="0"/>
              <a:t>Benedikt, </a:t>
            </a:r>
            <a:r>
              <a:rPr lang="en-GB" dirty="0" smtClean="0"/>
              <a:t>P. Bourhis</a:t>
            </a:r>
            <a:r>
              <a:rPr lang="en-GB" dirty="0"/>
              <a:t>, </a:t>
            </a:r>
            <a:r>
              <a:rPr lang="en-GB" dirty="0" smtClean="0"/>
              <a:t>M. </a:t>
            </a:r>
            <a:r>
              <a:rPr lang="en-GB" dirty="0"/>
              <a:t>Vanden Boom </a:t>
            </a:r>
            <a:r>
              <a:rPr lang="en-GB" dirty="0" smtClean="0"/>
              <a:t>IJCAI </a:t>
            </a:r>
            <a:r>
              <a:rPr lang="en-GB" dirty="0"/>
              <a:t>2016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R</a:t>
            </a:r>
            <a:r>
              <a:rPr lang="en-GB" dirty="0" smtClean="0">
                <a:solidFill>
                  <a:srgbClr val="0070C0"/>
                </a:solidFill>
              </a:rPr>
              <a:t>easonable </a:t>
            </a:r>
            <a:r>
              <a:rPr lang="en-GB" dirty="0">
                <a:solidFill>
                  <a:srgbClr val="0070C0"/>
                </a:solidFill>
              </a:rPr>
              <a:t>Highly Expressive Query Languages</a:t>
            </a:r>
          </a:p>
          <a:p>
            <a:pPr marL="0" indent="0">
              <a:buNone/>
            </a:pPr>
            <a:r>
              <a:rPr lang="en-GB" dirty="0" smtClean="0"/>
              <a:t>P. Bourhis, M. </a:t>
            </a:r>
            <a:r>
              <a:rPr lang="en-GB" dirty="0" err="1" smtClean="0"/>
              <a:t>Krötzsch</a:t>
            </a:r>
            <a:r>
              <a:rPr lang="en-GB" dirty="0" smtClean="0"/>
              <a:t>, S. Rudolph IJCAI 2015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Monadic </a:t>
            </a:r>
            <a:r>
              <a:rPr lang="en-GB" dirty="0" err="1">
                <a:solidFill>
                  <a:srgbClr val="0070C0"/>
                </a:solidFill>
              </a:rPr>
              <a:t>Datalog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Containment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/>
              <a:t>Michael Benedikt, P. Bourhis, P. Senellart ICALP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Futur</a:t>
            </a:r>
            <a:r>
              <a:rPr lang="en-GB" dirty="0" smtClean="0"/>
              <a:t> Work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some classes with lower complexities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Work on the rewriting in FO</a:t>
            </a:r>
          </a:p>
          <a:p>
            <a:pPr marL="0" indent="0">
              <a:buNone/>
            </a:pPr>
            <a:r>
              <a:rPr lang="en-GB" dirty="0" smtClean="0"/>
              <a:t>	Finding the tight bounds </a:t>
            </a:r>
          </a:p>
          <a:p>
            <a:pPr marL="0" indent="0">
              <a:buNone/>
            </a:pPr>
            <a:r>
              <a:rPr lang="en-GB" dirty="0" smtClean="0"/>
              <a:t>	Finding effective algorithm to find the FO formula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5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Questions ?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7485107" y="2559933"/>
            <a:ext cx="3518520" cy="3267302"/>
            <a:chOff x="6121630" y="2754199"/>
            <a:chExt cx="3578673" cy="365303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131603" y="4629150"/>
              <a:ext cx="35687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9000"/>
                </a:lnSpc>
                <a:spcBef>
                  <a:spcPts val="7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296703" y="3149600"/>
              <a:ext cx="800100" cy="139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alphaModFix/>
            </a:blip>
            <a:srcRect/>
            <a:stretch>
              <a:fillRect/>
            </a:stretch>
          </p:blipFill>
          <p:spPr bwMode="auto">
            <a:xfrm>
              <a:off x="6121630" y="2754199"/>
              <a:ext cx="3022370" cy="365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à coins arrondis 7"/>
            <p:cNvSpPr/>
            <p:nvPr/>
          </p:nvSpPr>
          <p:spPr bwMode="auto">
            <a:xfrm>
              <a:off x="6568225" y="2884877"/>
              <a:ext cx="1390918" cy="553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Merci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 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!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</p:grpSp>
      <p:pic>
        <p:nvPicPr>
          <p:cNvPr id="1026" name="Picture 2" descr="Marseille-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2" y="2732087"/>
            <a:ext cx="3759867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Data on the Web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 Exchange of data : XML = Trees, Queries based on Tree automata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Diffusion of Data : RDF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Labelled Graph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SPARQL : SQL-</a:t>
            </a:r>
            <a:r>
              <a:rPr lang="en-GB" dirty="0" err="1" smtClean="0"/>
              <a:t>Lite</a:t>
            </a:r>
            <a:r>
              <a:rPr lang="en-GB" dirty="0" smtClean="0"/>
              <a:t> Languages with new features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(OPTIONNAL)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/>
              <a:t>Path Properties </a:t>
            </a:r>
            <a:r>
              <a:rPr lang="en-GB" dirty="0" err="1" smtClean="0"/>
              <a:t>x.L.y</a:t>
            </a:r>
            <a:r>
              <a:rPr lang="en-GB" dirty="0" smtClean="0"/>
              <a:t>: Is there exists a path between x and y that satisfies L (regular language) 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b="1" dirty="0" smtClean="0"/>
              <a:t>Inference of information</a:t>
            </a:r>
            <a:r>
              <a:rPr lang="en-GB" dirty="0" smtClean="0"/>
              <a:t> : Incomplete Data and rules to infer new facts</a:t>
            </a:r>
          </a:p>
        </p:txBody>
      </p:sp>
    </p:spTree>
    <p:extLst>
      <p:ext uri="{BB962C8B-B14F-4D97-AF65-F5344CB8AC3E}">
        <p14:creationId xmlns:p14="http://schemas.microsoft.com/office/powerpoint/2010/main" val="3588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105484" y="3283678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SubType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35251" y="329750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SubClassOf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7446" y="46305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SubClassOf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2366" y="23572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Bee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9132988" y="232996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Insect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4783198" y="2354562"/>
            <a:ext cx="153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Hymemoptera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4833426" y="4829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10768884" y="6038258"/>
            <a:ext cx="89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Animal</a:t>
            </a:r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4" y="3125737"/>
            <a:ext cx="1744155" cy="1227809"/>
          </a:xfrm>
          <a:prstGeom prst="rect">
            <a:avLst/>
          </a:prstGeom>
        </p:spPr>
      </p:pic>
      <p:pic>
        <p:nvPicPr>
          <p:cNvPr id="1026" name="Picture 2" descr="Vespula germanica Richard Bar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14" y="2816094"/>
            <a:ext cx="1368425" cy="18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75" y="3177999"/>
            <a:ext cx="1485801" cy="10796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69" y="5472900"/>
            <a:ext cx="1596412" cy="1197309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stCxn id="13" idx="3"/>
            <a:endCxn id="1026" idx="1"/>
          </p:cNvCxnSpPr>
          <p:nvPr/>
        </p:nvCxnSpPr>
        <p:spPr>
          <a:xfrm flipV="1">
            <a:off x="2624709" y="3730451"/>
            <a:ext cx="2200105" cy="9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4" idx="2"/>
            <a:endCxn id="16" idx="0"/>
          </p:cNvCxnSpPr>
          <p:nvPr/>
        </p:nvCxnSpPr>
        <p:spPr>
          <a:xfrm flipH="1">
            <a:off x="9643575" y="4257681"/>
            <a:ext cx="1" cy="12152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1026" idx="3"/>
            <a:endCxn id="14" idx="1"/>
          </p:cNvCxnSpPr>
          <p:nvPr/>
        </p:nvCxnSpPr>
        <p:spPr>
          <a:xfrm flipV="1">
            <a:off x="6193239" y="3717840"/>
            <a:ext cx="2707436" cy="126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1026" idx="2"/>
            <a:endCxn id="16" idx="1"/>
          </p:cNvCxnSpPr>
          <p:nvPr/>
        </p:nvCxnSpPr>
        <p:spPr>
          <a:xfrm rot="16200000" flipH="1">
            <a:off x="6463825" y="3690010"/>
            <a:ext cx="1426747" cy="3336342"/>
          </a:xfrm>
          <a:prstGeom prst="curvedConnector2">
            <a:avLst/>
          </a:prstGeom>
          <a:ln w="38100">
            <a:solidFill>
              <a:schemeClr val="accent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13" idx="2"/>
            <a:endCxn id="16" idx="1"/>
          </p:cNvCxnSpPr>
          <p:nvPr/>
        </p:nvCxnSpPr>
        <p:spPr>
          <a:xfrm rot="16200000" flipH="1">
            <a:off x="4439996" y="1666181"/>
            <a:ext cx="1718009" cy="7092737"/>
          </a:xfrm>
          <a:prstGeom prst="curvedConnector2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13" idx="0"/>
            <a:endCxn id="14" idx="0"/>
          </p:cNvCxnSpPr>
          <p:nvPr/>
        </p:nvCxnSpPr>
        <p:spPr>
          <a:xfrm rot="16200000" flipH="1">
            <a:off x="5671973" y="-793604"/>
            <a:ext cx="52262" cy="7890944"/>
          </a:xfrm>
          <a:prstGeom prst="curvedConnector3">
            <a:avLst>
              <a:gd name="adj1" fmla="val -1884650"/>
            </a:avLst>
          </a:prstGeom>
          <a:ln w="38100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3555671" y="5700083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SubType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230368" y="1180810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SubType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243548" y="51035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SubClassOf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419318" y="220140"/>
            <a:ext cx="6095284" cy="13255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619640" y="586314"/>
                <a:ext cx="57095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𝑆𝑢𝑏𝑡𝑦𝑝𝑒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𝑆𝑢𝑐𝑙𝑎𝑠𝑠𝑒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𝑆𝑢𝑏𝑡𝑦𝑝𝑒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sz="2000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𝑆𝑢𝑏𝑐𝑙𝑎𝑠𝑠𝑒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𝑆𝑢𝑏𝑐𝑙𝑎𝑠𝑠𝑒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𝑆𝑢𝑐𝑙𝑎𝑠𝑠𝑒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0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40" y="586314"/>
                <a:ext cx="5709512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641" r="-1175" b="-16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5209444" y="1708051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SubType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Datalog</a:t>
            </a:r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Program</a:t>
            </a:r>
          </a:p>
          <a:p>
            <a:pPr marL="0" indent="0">
              <a:buNone/>
            </a:pPr>
            <a:r>
              <a:rPr lang="en-GB" dirty="0" smtClean="0"/>
              <a:t>	A set of </a:t>
            </a:r>
            <a:r>
              <a:rPr lang="en-GB" dirty="0" err="1" smtClean="0"/>
              <a:t>extentional</a:t>
            </a:r>
            <a:r>
              <a:rPr lang="en-GB" dirty="0" smtClean="0"/>
              <a:t> relations : </a:t>
            </a:r>
            <a:r>
              <a:rPr lang="en-GB" dirty="0" err="1" smtClean="0"/>
              <a:t>VSubclass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A set of intentional relations : </a:t>
            </a:r>
            <a:r>
              <a:rPr lang="en-GB" dirty="0" err="1" smtClean="0"/>
              <a:t>SubClassOf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Rules = Horn Clauses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VSubclass</a:t>
            </a:r>
            <a:r>
              <a:rPr lang="en-GB" dirty="0" smtClean="0"/>
              <a:t>(</a:t>
            </a:r>
            <a:r>
              <a:rPr lang="en-GB" dirty="0" err="1" smtClean="0"/>
              <a:t>x,z</a:t>
            </a:r>
            <a:r>
              <a:rPr lang="en-GB" dirty="0" smtClean="0"/>
              <a:t>) :- Subclass(</a:t>
            </a:r>
            <a:r>
              <a:rPr lang="en-GB" dirty="0" err="1" smtClean="0"/>
              <a:t>x,z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VSubclass</a:t>
            </a:r>
            <a:r>
              <a:rPr lang="en-GB" dirty="0" smtClean="0"/>
              <a:t>(</a:t>
            </a:r>
            <a:r>
              <a:rPr lang="en-GB" dirty="0" err="1" smtClean="0"/>
              <a:t>x,z</a:t>
            </a:r>
            <a:r>
              <a:rPr lang="en-GB" dirty="0" smtClean="0"/>
              <a:t>) : </a:t>
            </a:r>
            <a:r>
              <a:rPr lang="en-GB" dirty="0" err="1" smtClean="0"/>
              <a:t>VSubclass</a:t>
            </a:r>
            <a:r>
              <a:rPr lang="en-GB" dirty="0" smtClean="0"/>
              <a:t>(</a:t>
            </a:r>
            <a:r>
              <a:rPr lang="en-GB" dirty="0" err="1" smtClean="0"/>
              <a:t>x,y</a:t>
            </a:r>
            <a:r>
              <a:rPr lang="en-GB" dirty="0" smtClean="0"/>
              <a:t>), </a:t>
            </a:r>
            <a:r>
              <a:rPr lang="en-GB" dirty="0" err="1" smtClean="0"/>
              <a:t>Vsubclass</a:t>
            </a:r>
            <a:r>
              <a:rPr lang="en-GB" dirty="0" smtClean="0"/>
              <a:t>(</a:t>
            </a:r>
            <a:r>
              <a:rPr lang="en-GB" dirty="0" err="1" smtClean="0"/>
              <a:t>y,z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Semantics</a:t>
            </a:r>
            <a:r>
              <a:rPr lang="en-GB" dirty="0" smtClean="0"/>
              <a:t> : Least </a:t>
            </a:r>
            <a:r>
              <a:rPr lang="en-GB" dirty="0" err="1" smtClean="0"/>
              <a:t>Fixpoint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Query</a:t>
            </a:r>
            <a:r>
              <a:rPr lang="en-GB" dirty="0" smtClean="0"/>
              <a:t> over the intentional and </a:t>
            </a:r>
            <a:r>
              <a:rPr lang="en-GB" dirty="0" err="1" smtClean="0"/>
              <a:t>extentional</a:t>
            </a:r>
            <a:r>
              <a:rPr lang="en-GB" dirty="0" smtClean="0"/>
              <a:t> relations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Computing the path property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Program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00B050"/>
                    </a:solidFill>
                  </a:rPr>
                  <a:t>q</a:t>
                </a:r>
                <a:r>
                  <a:rPr lang="en-GB" dirty="0" smtClean="0">
                    <a:solidFill>
                      <a:srgbClr val="00B050"/>
                    </a:solidFill>
                  </a:rPr>
                  <a:t>1(x)</a:t>
                </a:r>
                <a:r>
                  <a:rPr lang="en-GB" dirty="0" smtClean="0"/>
                  <a:t> :- O(x),RE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q</a:t>
                </a:r>
                <a:r>
                  <a:rPr lang="en-GB" dirty="0" smtClean="0">
                    <a:solidFill>
                      <a:srgbClr val="7030A0"/>
                    </a:solidFill>
                  </a:rPr>
                  <a:t>2(x) </a:t>
                </a:r>
                <a:r>
                  <a:rPr lang="en-GB" dirty="0" smtClean="0"/>
                  <a:t>:- q1(y), RE(</a:t>
                </a:r>
                <a:r>
                  <a:rPr lang="en-GB" dirty="0" err="1" smtClean="0"/>
                  <a:t>y,x</a:t>
                </a:r>
                <a:r>
                  <a:rPr lang="en-GB" dirty="0" smtClean="0"/>
                  <a:t>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q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3(x) </a:t>
                </a:r>
                <a:r>
                  <a:rPr lang="en-GB" dirty="0" smtClean="0"/>
                  <a:t>:- q2(y), BE(</a:t>
                </a:r>
                <a:r>
                  <a:rPr lang="en-GB" dirty="0" err="1" smtClean="0"/>
                  <a:t>y,x</a:t>
                </a:r>
                <a:r>
                  <a:rPr lang="en-GB" dirty="0" smtClean="0"/>
                  <a:t>)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q</a:t>
                </a:r>
                <a:r>
                  <a:rPr lang="en-GB" dirty="0" smtClean="0"/>
                  <a:t>3(y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Query: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rganigramme : Connecteur 3"/>
          <p:cNvSpPr/>
          <p:nvPr/>
        </p:nvSpPr>
        <p:spPr>
          <a:xfrm>
            <a:off x="7204428" y="2462213"/>
            <a:ext cx="612869" cy="612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q1</a:t>
            </a:r>
            <a:endParaRPr lang="en-GB" b="1" dirty="0"/>
          </a:p>
        </p:txBody>
      </p:sp>
      <p:sp>
        <p:nvSpPr>
          <p:cNvPr id="5" name="Organigramme : Connecteur 4"/>
          <p:cNvSpPr/>
          <p:nvPr/>
        </p:nvSpPr>
        <p:spPr>
          <a:xfrm>
            <a:off x="8625417" y="2462213"/>
            <a:ext cx="612869" cy="6120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q2</a:t>
            </a:r>
            <a:endParaRPr lang="en-GB" b="1" dirty="0"/>
          </a:p>
        </p:txBody>
      </p:sp>
      <p:cxnSp>
        <p:nvCxnSpPr>
          <p:cNvPr id="6" name="Connecteur droit avec flèche 5"/>
          <p:cNvCxnSpPr>
            <a:stCxn id="4" idx="6"/>
            <a:endCxn id="5" idx="2"/>
          </p:cNvCxnSpPr>
          <p:nvPr/>
        </p:nvCxnSpPr>
        <p:spPr>
          <a:xfrm>
            <a:off x="7817297" y="2768213"/>
            <a:ext cx="80812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800214" y="2121882"/>
                <a:ext cx="8903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𝑅𝐸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14" y="2121882"/>
                <a:ext cx="89037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220411" y="2147273"/>
                <a:ext cx="898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𝐵𝐸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411" y="2147273"/>
                <a:ext cx="898387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rganigramme : Connecteur 9"/>
          <p:cNvSpPr/>
          <p:nvPr/>
        </p:nvSpPr>
        <p:spPr>
          <a:xfrm>
            <a:off x="10028585" y="2462213"/>
            <a:ext cx="612869" cy="61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q3</a:t>
            </a:r>
            <a:endParaRPr lang="en-GB" b="1" dirty="0"/>
          </a:p>
        </p:txBody>
      </p:sp>
      <p:cxnSp>
        <p:nvCxnSpPr>
          <p:cNvPr id="13" name="Connecteur en arc 12"/>
          <p:cNvCxnSpPr>
            <a:stCxn id="10" idx="0"/>
          </p:cNvCxnSpPr>
          <p:nvPr/>
        </p:nvCxnSpPr>
        <p:spPr>
          <a:xfrm rot="16200000" flipH="1">
            <a:off x="10329812" y="2467420"/>
            <a:ext cx="331391" cy="320976"/>
          </a:xfrm>
          <a:prstGeom prst="curvedConnector3">
            <a:avLst>
              <a:gd name="adj1" fmla="val -107785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5" idx="6"/>
            <a:endCxn id="10" idx="2"/>
          </p:cNvCxnSpPr>
          <p:nvPr/>
        </p:nvCxnSpPr>
        <p:spPr>
          <a:xfrm>
            <a:off x="9238286" y="2768213"/>
            <a:ext cx="790299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0655996" y="2008565"/>
                <a:ext cx="898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𝐵𝐸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996" y="2008565"/>
                <a:ext cx="898387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rganigramme : Connecteur 28"/>
          <p:cNvSpPr/>
          <p:nvPr/>
        </p:nvSpPr>
        <p:spPr>
          <a:xfrm>
            <a:off x="9412264" y="3968721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rganigramme : Connecteur 30"/>
          <p:cNvSpPr/>
          <p:nvPr/>
        </p:nvSpPr>
        <p:spPr>
          <a:xfrm>
            <a:off x="9412264" y="3236720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rganigramme : Connecteur 29"/>
          <p:cNvSpPr/>
          <p:nvPr/>
        </p:nvSpPr>
        <p:spPr>
          <a:xfrm>
            <a:off x="9412264" y="2525309"/>
            <a:ext cx="504000" cy="5040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rganigramme : Connecteur 26"/>
          <p:cNvSpPr/>
          <p:nvPr/>
        </p:nvSpPr>
        <p:spPr>
          <a:xfrm>
            <a:off x="8703035" y="2530374"/>
            <a:ext cx="504000" cy="5040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rganigramme : Connecteur 25"/>
          <p:cNvSpPr/>
          <p:nvPr/>
        </p:nvSpPr>
        <p:spPr>
          <a:xfrm>
            <a:off x="7978513" y="2525309"/>
            <a:ext cx="504000" cy="504000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of the </a:t>
            </a:r>
            <a:r>
              <a:rPr lang="en-GB" dirty="0" err="1" smtClean="0"/>
              <a:t>Datalog</a:t>
            </a:r>
            <a:r>
              <a:rPr lang="en-GB" dirty="0" smtClean="0"/>
              <a:t> program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482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Program 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q1(x</a:t>
                </a:r>
                <a:r>
                  <a:rPr lang="en-GB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  <a:r>
                  <a:rPr lang="en-GB" dirty="0"/>
                  <a:t> :- O(x)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7030A0"/>
                    </a:solidFill>
                  </a:rPr>
                  <a:t>q2(x</a:t>
                </a:r>
                <a:r>
                  <a:rPr lang="en-GB" dirty="0">
                    <a:solidFill>
                      <a:srgbClr val="7030A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q1(y</a:t>
                </a:r>
                <a:r>
                  <a:rPr lang="en-GB" dirty="0"/>
                  <a:t>), RE(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q2(y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 smtClean="0"/>
                  <a:t>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C00000"/>
                    </a:solidFill>
                  </a:rPr>
                  <a:t>q3(x</a:t>
                </a:r>
                <a:r>
                  <a:rPr lang="en-GB" dirty="0">
                    <a:solidFill>
                      <a:srgbClr val="C00000"/>
                    </a:solidFill>
                  </a:rPr>
                  <a:t>) </a:t>
                </a:r>
                <a:r>
                  <a:rPr lang="en-GB" dirty="0"/>
                  <a:t>:- </a:t>
                </a:r>
                <a:r>
                  <a:rPr lang="en-GB" dirty="0" smtClean="0"/>
                  <a:t>q3(y</a:t>
                </a:r>
                <a:r>
                  <a:rPr lang="en-GB" dirty="0"/>
                  <a:t>), BE(</a:t>
                </a:r>
                <a:r>
                  <a:rPr lang="en-GB" dirty="0" err="1"/>
                  <a:t>y,x</a:t>
                </a:r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Query: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48213" cy="4351338"/>
              </a:xfrm>
              <a:blipFill rotWithShape="0">
                <a:blip r:embed="rId2"/>
                <a:stretch>
                  <a:fillRect l="-2699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rganigramme : Connecteur 3"/>
          <p:cNvSpPr/>
          <p:nvPr/>
        </p:nvSpPr>
        <p:spPr>
          <a:xfrm>
            <a:off x="8053533" y="2609150"/>
            <a:ext cx="353961" cy="35396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9493961" y="2605611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Organigramme : Connecteur 5"/>
          <p:cNvSpPr/>
          <p:nvPr/>
        </p:nvSpPr>
        <p:spPr>
          <a:xfrm>
            <a:off x="8053540" y="330682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Organigramme : Connecteur 6"/>
          <p:cNvSpPr/>
          <p:nvPr/>
        </p:nvSpPr>
        <p:spPr>
          <a:xfrm>
            <a:off x="9493965" y="3311739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8" name="Organigramme : Connecteur 7"/>
          <p:cNvSpPr/>
          <p:nvPr/>
        </p:nvSpPr>
        <p:spPr>
          <a:xfrm>
            <a:off x="8053539" y="404713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9493964" y="4047138"/>
            <a:ext cx="353961" cy="353961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  <p:sp>
        <p:nvSpPr>
          <p:cNvPr id="10" name="Organigramme : Connecteur 9"/>
          <p:cNvSpPr/>
          <p:nvPr/>
        </p:nvSpPr>
        <p:spPr>
          <a:xfrm>
            <a:off x="8782357" y="260417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Organigramme : Connecteur 10"/>
          <p:cNvSpPr/>
          <p:nvPr/>
        </p:nvSpPr>
        <p:spPr>
          <a:xfrm>
            <a:off x="8773751" y="3306824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2" name="Organigramme : Connecteur 11"/>
          <p:cNvSpPr/>
          <p:nvPr/>
        </p:nvSpPr>
        <p:spPr>
          <a:xfrm>
            <a:off x="8773751" y="4047138"/>
            <a:ext cx="353961" cy="35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</a:t>
            </a:r>
            <a:endParaRPr lang="en-GB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8424709" y="2780827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9127712" y="2785636"/>
            <a:ext cx="366249" cy="6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9136318" y="4220721"/>
            <a:ext cx="366249" cy="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4" idx="4"/>
            <a:endCxn id="6" idx="0"/>
          </p:cNvCxnSpPr>
          <p:nvPr/>
        </p:nvCxnSpPr>
        <p:spPr>
          <a:xfrm>
            <a:off x="8230514" y="2963111"/>
            <a:ext cx="7" cy="3437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0" idx="4"/>
          </p:cNvCxnSpPr>
          <p:nvPr/>
        </p:nvCxnSpPr>
        <p:spPr>
          <a:xfrm flipH="1">
            <a:off x="8949491" y="2958139"/>
            <a:ext cx="9847" cy="36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4"/>
          </p:cNvCxnSpPr>
          <p:nvPr/>
        </p:nvCxnSpPr>
        <p:spPr>
          <a:xfrm flipH="1">
            <a:off x="9669706" y="2959572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8" idx="0"/>
          </p:cNvCxnSpPr>
          <p:nvPr/>
        </p:nvCxnSpPr>
        <p:spPr>
          <a:xfrm>
            <a:off x="8230520" y="3670477"/>
            <a:ext cx="0" cy="376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1" idx="4"/>
          </p:cNvCxnSpPr>
          <p:nvPr/>
        </p:nvCxnSpPr>
        <p:spPr>
          <a:xfrm flipH="1">
            <a:off x="8950116" y="3660785"/>
            <a:ext cx="616" cy="386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7" idx="4"/>
          </p:cNvCxnSpPr>
          <p:nvPr/>
        </p:nvCxnSpPr>
        <p:spPr>
          <a:xfrm flipH="1">
            <a:off x="9669710" y="3665700"/>
            <a:ext cx="1236" cy="38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0" grpId="0" animBg="1"/>
      <p:bldP spid="27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1895</Words>
  <Application>Microsoft Office PowerPoint</Application>
  <PresentationFormat>Grand écran</PresentationFormat>
  <Paragraphs>542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Script MT Bold</vt:lpstr>
      <vt:lpstr>Times New Roman</vt:lpstr>
      <vt:lpstr>Thème Office</vt:lpstr>
      <vt:lpstr>Tree Automata for Reasoning in Databases and Artificial Intelligence</vt:lpstr>
      <vt:lpstr>Querying a database </vt:lpstr>
      <vt:lpstr>Optimisation of a query </vt:lpstr>
      <vt:lpstr>Optimisation of queries</vt:lpstr>
      <vt:lpstr> Data on the Web</vt:lpstr>
      <vt:lpstr>Example </vt:lpstr>
      <vt:lpstr>Datalog  </vt:lpstr>
      <vt:lpstr>Computing the path property  ∃xy O(x) 〖RE.BE〗^+ V(y)</vt:lpstr>
      <vt:lpstr>Evaluation of the Datalog program</vt:lpstr>
      <vt:lpstr>Optimisation de Datalog</vt:lpstr>
      <vt:lpstr>Inclusion for Datalog program</vt:lpstr>
      <vt:lpstr>Datalog and Path Properties</vt:lpstr>
      <vt:lpstr>Generalisation of Monadic/Guarded Datalog: MQ/ GQ</vt:lpstr>
      <vt:lpstr>Example </vt:lpstr>
      <vt:lpstr>Evaluation of the example</vt:lpstr>
      <vt:lpstr>Optimisation of MQ/GQ</vt:lpstr>
      <vt:lpstr>Datalog not sufficient for general reasoning</vt:lpstr>
      <vt:lpstr>Reasonning with TGDs</vt:lpstr>
      <vt:lpstr>Some results on reasoning</vt:lpstr>
      <vt:lpstr>Common Idea to prove these results</vt:lpstr>
      <vt:lpstr>Bounded Treewidth</vt:lpstr>
      <vt:lpstr>Example </vt:lpstr>
      <vt:lpstr>Important properties of tree encoding</vt:lpstr>
      <vt:lpstr>Common Idea to prove these results</vt:lpstr>
      <vt:lpstr>Application to Datalog</vt:lpstr>
      <vt:lpstr>Proving the regularity of the witnesses</vt:lpstr>
      <vt:lpstr>Proving the regularity </vt:lpstr>
      <vt:lpstr>Improving the complexity</vt:lpstr>
      <vt:lpstr>Translating a rule into a top down tree automata</vt:lpstr>
      <vt:lpstr>Translating a rule into a bottom up tree automata</vt:lpstr>
      <vt:lpstr>From Tree automata to Localized automata</vt:lpstr>
      <vt:lpstr>From Tree automata to Localized automata</vt:lpstr>
      <vt:lpstr>From Tree automata to localized automata</vt:lpstr>
      <vt:lpstr>Combining the automata for each rule</vt:lpstr>
      <vt:lpstr>Finishing the proof</vt:lpstr>
      <vt:lpstr>To MQ</vt:lpstr>
      <vt:lpstr>For frontier guarded TGDs</vt:lpstr>
      <vt:lpstr>Generalization to Logics</vt:lpstr>
      <vt:lpstr>Generalization to Logics</vt:lpstr>
      <vt:lpstr>Other uses of automata for boundness</vt:lpstr>
      <vt:lpstr>Summarize</vt:lpstr>
      <vt:lpstr>To go further</vt:lpstr>
      <vt:lpstr>Futur Work</vt:lpstr>
      <vt:lpstr>Des 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Automata for Reasoning in Databases and Artificial Intelligence</dc:title>
  <dc:creator>Pierre Bourhis</dc:creator>
  <cp:lastModifiedBy>Pierre Bourhis</cp:lastModifiedBy>
  <cp:revision>488</cp:revision>
  <dcterms:created xsi:type="dcterms:W3CDTF">2016-04-09T07:44:45Z</dcterms:created>
  <dcterms:modified xsi:type="dcterms:W3CDTF">2016-04-11T12:16:34Z</dcterms:modified>
</cp:coreProperties>
</file>